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9"/>
  </p:notesMasterIdLst>
  <p:sldIdLst>
    <p:sldId id="256" r:id="rId2"/>
    <p:sldId id="429"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402" r:id="rId33"/>
    <p:sldId id="403" r:id="rId34"/>
    <p:sldId id="404" r:id="rId35"/>
    <p:sldId id="405" r:id="rId36"/>
    <p:sldId id="406" r:id="rId37"/>
    <p:sldId id="407" r:id="rId38"/>
    <p:sldId id="408" r:id="rId39"/>
    <p:sldId id="286" r:id="rId40"/>
    <p:sldId id="287" r:id="rId41"/>
    <p:sldId id="288" r:id="rId42"/>
    <p:sldId id="290" r:id="rId43"/>
    <p:sldId id="291" r:id="rId44"/>
    <p:sldId id="292"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421" r:id="rId68"/>
    <p:sldId id="423" r:id="rId69"/>
    <p:sldId id="422" r:id="rId70"/>
    <p:sldId id="424" r:id="rId71"/>
    <p:sldId id="425" r:id="rId72"/>
    <p:sldId id="426" r:id="rId73"/>
    <p:sldId id="427" r:id="rId74"/>
    <p:sldId id="42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431" r:id="rId91"/>
    <p:sldId id="432" r:id="rId92"/>
    <p:sldId id="433" r:id="rId93"/>
    <p:sldId id="434" r:id="rId94"/>
    <p:sldId id="435" r:id="rId95"/>
    <p:sldId id="436" r:id="rId96"/>
    <p:sldId id="437" r:id="rId97"/>
    <p:sldId id="334" r:id="rId98"/>
    <p:sldId id="335" r:id="rId99"/>
    <p:sldId id="337" r:id="rId100"/>
    <p:sldId id="339" r:id="rId101"/>
    <p:sldId id="338" r:id="rId102"/>
    <p:sldId id="340" r:id="rId103"/>
    <p:sldId id="341" r:id="rId104"/>
    <p:sldId id="342" r:id="rId105"/>
    <p:sldId id="343" r:id="rId106"/>
    <p:sldId id="344" r:id="rId107"/>
    <p:sldId id="349" r:id="rId108"/>
    <p:sldId id="358" r:id="rId109"/>
    <p:sldId id="345" r:id="rId110"/>
    <p:sldId id="346" r:id="rId111"/>
    <p:sldId id="347" r:id="rId112"/>
    <p:sldId id="350" r:id="rId113"/>
    <p:sldId id="351" r:id="rId114"/>
    <p:sldId id="357" r:id="rId115"/>
    <p:sldId id="352" r:id="rId116"/>
    <p:sldId id="353" r:id="rId117"/>
    <p:sldId id="354" r:id="rId118"/>
    <p:sldId id="355" r:id="rId119"/>
    <p:sldId id="356" r:id="rId120"/>
    <p:sldId id="412" r:id="rId121"/>
    <p:sldId id="413" r:id="rId122"/>
    <p:sldId id="359" r:id="rId123"/>
    <p:sldId id="348" r:id="rId124"/>
    <p:sldId id="414" r:id="rId125"/>
    <p:sldId id="415" r:id="rId126"/>
    <p:sldId id="360" r:id="rId127"/>
    <p:sldId id="397" r:id="rId128"/>
    <p:sldId id="399" r:id="rId129"/>
    <p:sldId id="400" r:id="rId130"/>
    <p:sldId id="401" r:id="rId131"/>
    <p:sldId id="366" r:id="rId132"/>
    <p:sldId id="368" r:id="rId133"/>
    <p:sldId id="371" r:id="rId134"/>
    <p:sldId id="369" r:id="rId135"/>
    <p:sldId id="372" r:id="rId136"/>
    <p:sldId id="398" r:id="rId137"/>
    <p:sldId id="430" r:id="rId138"/>
    <p:sldId id="416" r:id="rId139"/>
    <p:sldId id="417" r:id="rId140"/>
    <p:sldId id="418" r:id="rId141"/>
    <p:sldId id="419" r:id="rId142"/>
    <p:sldId id="420" r:id="rId143"/>
    <p:sldId id="364" r:id="rId144"/>
    <p:sldId id="373" r:id="rId145"/>
    <p:sldId id="374" r:id="rId146"/>
    <p:sldId id="375" r:id="rId147"/>
    <p:sldId id="383" r:id="rId148"/>
    <p:sldId id="409" r:id="rId149"/>
    <p:sldId id="411" r:id="rId150"/>
    <p:sldId id="384" r:id="rId151"/>
    <p:sldId id="385" r:id="rId152"/>
    <p:sldId id="386" r:id="rId153"/>
    <p:sldId id="387" r:id="rId154"/>
    <p:sldId id="388" r:id="rId155"/>
    <p:sldId id="389" r:id="rId156"/>
    <p:sldId id="390" r:id="rId157"/>
    <p:sldId id="391" r:id="rId158"/>
    <p:sldId id="392" r:id="rId159"/>
    <p:sldId id="393" r:id="rId160"/>
    <p:sldId id="394" r:id="rId161"/>
    <p:sldId id="395" r:id="rId162"/>
    <p:sldId id="396" r:id="rId163"/>
    <p:sldId id="380" r:id="rId164"/>
    <p:sldId id="442" r:id="rId165"/>
    <p:sldId id="443" r:id="rId166"/>
    <p:sldId id="444" r:id="rId167"/>
    <p:sldId id="445" r:id="rId168"/>
    <p:sldId id="446" r:id="rId169"/>
    <p:sldId id="447" r:id="rId170"/>
    <p:sldId id="448" r:id="rId171"/>
    <p:sldId id="439" r:id="rId172"/>
    <p:sldId id="438" r:id="rId173"/>
    <p:sldId id="440" r:id="rId174"/>
    <p:sldId id="441" r:id="rId175"/>
    <p:sldId id="449" r:id="rId176"/>
    <p:sldId id="450" r:id="rId177"/>
    <p:sldId id="451" r:id="rId178"/>
    <p:sldId id="452" r:id="rId179"/>
    <p:sldId id="453" r:id="rId180"/>
    <p:sldId id="455" r:id="rId181"/>
    <p:sldId id="454" r:id="rId182"/>
    <p:sldId id="456" r:id="rId183"/>
    <p:sldId id="469" r:id="rId184"/>
    <p:sldId id="457" r:id="rId185"/>
    <p:sldId id="458" r:id="rId186"/>
    <p:sldId id="459" r:id="rId187"/>
    <p:sldId id="460" r:id="rId188"/>
    <p:sldId id="461" r:id="rId189"/>
    <p:sldId id="462" r:id="rId190"/>
    <p:sldId id="463" r:id="rId191"/>
    <p:sldId id="470" r:id="rId192"/>
    <p:sldId id="464" r:id="rId193"/>
    <p:sldId id="465" r:id="rId194"/>
    <p:sldId id="466" r:id="rId195"/>
    <p:sldId id="467" r:id="rId196"/>
    <p:sldId id="468" r:id="rId197"/>
    <p:sldId id="336" r:id="rId198"/>
  </p:sldIdLst>
  <p:sldSz cx="9144000" cy="6858000" type="screen4x3"/>
  <p:notesSz cx="6858000" cy="9144000"/>
  <p:embeddedFontLst>
    <p:embeddedFont>
      <p:font typeface="Marcellus" panose="020B0604020202020204" charset="0"/>
      <p:regular r:id="rId200"/>
    </p:embeddedFont>
    <p:embeddedFont>
      <p:font typeface="Fira Sans" panose="020B0604020202020204" charset="0"/>
      <p:regular r:id="rId201"/>
      <p:bold r:id="rId202"/>
      <p:italic r:id="rId203"/>
      <p:boldItalic r:id="rId204"/>
    </p:embeddedFont>
    <p:embeddedFont>
      <p:font typeface="Arial Unicode MS" panose="020B0604020202020204" pitchFamily="34" charset="-128"/>
      <p:regular r:id="rId205"/>
    </p:embeddedFont>
    <p:embeddedFont>
      <p:font typeface="Calibri" panose="020F0502020204030204" pitchFamily="34" charset="0"/>
      <p:regular r:id="rId206"/>
      <p:bold r:id="rId207"/>
      <p:italic r:id="rId208"/>
      <p:boldItalic r:id="rId2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10" roundtripDataSignature="AMtx7mgmqdFY5+eajmt2ubFLfBg4aNzZT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4" d="100"/>
          <a:sy n="34" d="100"/>
        </p:scale>
        <p:origin x="-2124" y="-64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font" Target="fonts/font7.fntdata"/><Relationship Id="rId201" Type="http://schemas.openxmlformats.org/officeDocument/2006/relationships/font" Target="fonts/font2.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font" Target="fonts/font3.fntdata"/><Relationship Id="rId207" Type="http://schemas.openxmlformats.org/officeDocument/2006/relationships/font" Target="fonts/font8.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notesMaster" Target="notesMasters/notesMaster1.xml"/><Relationship Id="rId203" Type="http://schemas.openxmlformats.org/officeDocument/2006/relationships/font" Target="fonts/font4.fntdata"/><Relationship Id="rId208"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10.fntdata"/><Relationship Id="rId190" Type="http://schemas.openxmlformats.org/officeDocument/2006/relationships/slide" Target="slides/slide189.xml"/><Relationship Id="rId204" Type="http://schemas.openxmlformats.org/officeDocument/2006/relationships/font" Target="fonts/font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customschemas.google.com/relationships/presentationmetadata" Target="meta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font" Target="fonts/font1.fntdata"/><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62795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2" name="Google Shape;572;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3" name="Google Shape;593;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5" name="Google Shape;635;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2" name="Google Shape;642;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9" name="Google Shape;649;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3" name="Google Shape;663;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0" name="Google Shape;670;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7" name="Google Shape;677;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3" name="Google Shape;683;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24"/>
        <p:cNvGrpSpPr/>
        <p:nvPr/>
      </p:nvGrpSpPr>
      <p:grpSpPr>
        <a:xfrm>
          <a:off x="0" y="0"/>
          <a:ext cx="0" cy="0"/>
          <a:chOff x="0" y="0"/>
          <a:chExt cx="0" cy="0"/>
        </a:xfrm>
      </p:grpSpPr>
      <p:sp>
        <p:nvSpPr>
          <p:cNvPr id="25" name="Google Shape;25;p8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83"/>
          <p:cNvSpPr txBox="1">
            <a:spLocks noGrp="1"/>
          </p:cNvSpPr>
          <p:nvPr>
            <p:ph type="subTitle" idx="1"/>
          </p:nvPr>
        </p:nvSpPr>
        <p:spPr>
          <a:xfrm>
            <a:off x="685800" y="3886200"/>
            <a:ext cx="7086600" cy="17526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Noto Sans Symbols"/>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9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6" name="Google Shape;66;p92"/>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7" name="Google Shape;67;p92"/>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8" name="Google Shape;68;p9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9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9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93"/>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3" name="Google Shape;73;p93"/>
          <p:cNvSpPr>
            <a:spLocks noGrp="1"/>
          </p:cNvSpPr>
          <p:nvPr>
            <p:ph type="pic" idx="2"/>
          </p:nvPr>
        </p:nvSpPr>
        <p:spPr>
          <a:xfrm>
            <a:off x="3887391" y="987426"/>
            <a:ext cx="4629150" cy="4873625"/>
          </a:xfrm>
          <a:prstGeom prst="rect">
            <a:avLst/>
          </a:prstGeom>
          <a:noFill/>
          <a:ln>
            <a:noFill/>
          </a:ln>
        </p:spPr>
      </p:sp>
      <p:sp>
        <p:nvSpPr>
          <p:cNvPr id="74" name="Google Shape;74;p93"/>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5" name="Google Shape;75;p9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9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9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9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94"/>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9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9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9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95"/>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95"/>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9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9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9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0"/>
        <p:cNvGrpSpPr/>
        <p:nvPr/>
      </p:nvGrpSpPr>
      <p:grpSpPr>
        <a:xfrm>
          <a:off x="0" y="0"/>
          <a:ext cx="0" cy="0"/>
          <a:chOff x="0" y="0"/>
          <a:chExt cx="0" cy="0"/>
        </a:xfrm>
      </p:grpSpPr>
      <p:sp>
        <p:nvSpPr>
          <p:cNvPr id="91" name="Google Shape;91;p9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92"/>
        <p:cNvGrpSpPr/>
        <p:nvPr/>
      </p:nvGrpSpPr>
      <p:grpSpPr>
        <a:xfrm>
          <a:off x="0" y="0"/>
          <a:ext cx="0" cy="0"/>
          <a:chOff x="0" y="0"/>
          <a:chExt cx="0" cy="0"/>
        </a:xfrm>
      </p:grpSpPr>
      <p:sp>
        <p:nvSpPr>
          <p:cNvPr id="93" name="Google Shape;93;p9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94"/>
        <p:cNvGrpSpPr/>
        <p:nvPr/>
      </p:nvGrpSpPr>
      <p:grpSpPr>
        <a:xfrm>
          <a:off x="0" y="0"/>
          <a:ext cx="0" cy="0"/>
          <a:chOff x="0" y="0"/>
          <a:chExt cx="0" cy="0"/>
        </a:xfrm>
      </p:grpSpPr>
      <p:sp>
        <p:nvSpPr>
          <p:cNvPr id="95" name="Google Shape;95;p98"/>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6" name="Google Shape;96;p98"/>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7" name="Google Shape;97;p98"/>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8" name="Google Shape;98;p98"/>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7"/>
        <p:cNvGrpSpPr/>
        <p:nvPr/>
      </p:nvGrpSpPr>
      <p:grpSpPr>
        <a:xfrm>
          <a:off x="0" y="0"/>
          <a:ext cx="0" cy="0"/>
          <a:chOff x="0" y="0"/>
          <a:chExt cx="0" cy="0"/>
        </a:xfrm>
      </p:grpSpPr>
      <p:sp>
        <p:nvSpPr>
          <p:cNvPr id="28" name="Google Shape;28;p8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000000"/>
                </a:solidFill>
                <a:latin typeface="Calibri"/>
                <a:ea typeface="Calibri"/>
                <a:cs typeface="Calibri"/>
                <a:sym typeface="Calibri"/>
              </a:defRPr>
            </a:lvl1pPr>
            <a:lvl2pPr marL="0" marR="0" lvl="1" indent="0" algn="l" rtl="0">
              <a:spcBef>
                <a:spcPts val="0"/>
              </a:spcBef>
              <a:buNone/>
              <a:defRPr sz="1800" b="0" i="0" u="none" strike="noStrike" cap="none">
                <a:solidFill>
                  <a:srgbClr val="000000"/>
                </a:solidFill>
                <a:latin typeface="Calibri"/>
                <a:ea typeface="Calibri"/>
                <a:cs typeface="Calibri"/>
                <a:sym typeface="Calibri"/>
              </a:defRPr>
            </a:lvl2pPr>
            <a:lvl3pPr marL="0" marR="0" lvl="2" indent="0" algn="l" rtl="0">
              <a:spcBef>
                <a:spcPts val="0"/>
              </a:spcBef>
              <a:buNone/>
              <a:defRPr sz="1800" b="0" i="0" u="none" strike="noStrike" cap="none">
                <a:solidFill>
                  <a:srgbClr val="000000"/>
                </a:solidFill>
                <a:latin typeface="Calibri"/>
                <a:ea typeface="Calibri"/>
                <a:cs typeface="Calibri"/>
                <a:sym typeface="Calibri"/>
              </a:defRPr>
            </a:lvl3pPr>
            <a:lvl4pPr marL="0" marR="0" lvl="3" indent="0" algn="l" rtl="0">
              <a:spcBef>
                <a:spcPts val="0"/>
              </a:spcBef>
              <a:buNone/>
              <a:defRPr sz="1800" b="0" i="0" u="none" strike="noStrike" cap="none">
                <a:solidFill>
                  <a:srgbClr val="000000"/>
                </a:solidFill>
                <a:latin typeface="Calibri"/>
                <a:ea typeface="Calibri"/>
                <a:cs typeface="Calibri"/>
                <a:sym typeface="Calibri"/>
              </a:defRPr>
            </a:lvl4pPr>
            <a:lvl5pPr marL="0" marR="0" lvl="4" indent="0" algn="l" rtl="0">
              <a:spcBef>
                <a:spcPts val="0"/>
              </a:spcBef>
              <a:buNone/>
              <a:defRPr sz="1800" b="0" i="0" u="none" strike="noStrike" cap="none">
                <a:solidFill>
                  <a:srgbClr val="000000"/>
                </a:solidFill>
                <a:latin typeface="Calibri"/>
                <a:ea typeface="Calibri"/>
                <a:cs typeface="Calibri"/>
                <a:sym typeface="Calibri"/>
              </a:defRPr>
            </a:lvl5pPr>
            <a:lvl6pPr marL="0" marR="0" lvl="5" indent="0" algn="l" rtl="0">
              <a:spcBef>
                <a:spcPts val="0"/>
              </a:spcBef>
              <a:buNone/>
              <a:defRPr sz="1800" b="0" i="0" u="none" strike="noStrike" cap="none">
                <a:solidFill>
                  <a:srgbClr val="000000"/>
                </a:solidFill>
                <a:latin typeface="Calibri"/>
                <a:ea typeface="Calibri"/>
                <a:cs typeface="Calibri"/>
                <a:sym typeface="Calibri"/>
              </a:defRPr>
            </a:lvl6pPr>
            <a:lvl7pPr marL="0" marR="0" lvl="6" indent="0" algn="l" rtl="0">
              <a:spcBef>
                <a:spcPts val="0"/>
              </a:spcBef>
              <a:buNone/>
              <a:defRPr sz="1800" b="0" i="0" u="none" strike="noStrike" cap="none">
                <a:solidFill>
                  <a:srgbClr val="000000"/>
                </a:solidFill>
                <a:latin typeface="Calibri"/>
                <a:ea typeface="Calibri"/>
                <a:cs typeface="Calibri"/>
                <a:sym typeface="Calibri"/>
              </a:defRPr>
            </a:lvl7pPr>
            <a:lvl8pPr marL="0" marR="0" lvl="7" indent="0" algn="l" rtl="0">
              <a:spcBef>
                <a:spcPts val="0"/>
              </a:spcBef>
              <a:buNone/>
              <a:defRPr sz="1800" b="0" i="0" u="none" strike="noStrike" cap="none">
                <a:solidFill>
                  <a:srgbClr val="000000"/>
                </a:solidFill>
                <a:latin typeface="Calibri"/>
                <a:ea typeface="Calibri"/>
                <a:cs typeface="Calibri"/>
                <a:sym typeface="Calibri"/>
              </a:defRPr>
            </a:lvl8pPr>
            <a:lvl9pPr marL="0" marR="0" lvl="8" indent="0" algn="l" rtl="0">
              <a:spcBef>
                <a:spcPts val="0"/>
              </a:spcBef>
              <a:buNone/>
              <a:defRPr sz="1800" b="0" i="0" u="none" strike="noStrike" cap="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9" name="Google Shape;29;p8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930B0B"/>
              </a:buClr>
              <a:buSzPts val="3600"/>
              <a:buFont typeface="Marcellus"/>
              <a:buNone/>
              <a:defRPr sz="3600" b="0" i="0" u="none" strike="noStrike" cap="none">
                <a:solidFill>
                  <a:srgbClr val="930B0B"/>
                </a:solidFill>
                <a:latin typeface="Marcellus"/>
                <a:ea typeface="Marcellus"/>
                <a:cs typeface="Marcellus"/>
                <a:sym typeface="Marcellu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84"/>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Fira Sans"/>
                <a:ea typeface="Fira Sans"/>
                <a:cs typeface="Fira Sans"/>
                <a:sym typeface="Fira Sans"/>
              </a:defRPr>
            </a:lvl1pPr>
            <a:lvl2pPr marL="914400" marR="0" lvl="1" indent="-381000" algn="l" rtl="0">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Fira Sans"/>
                <a:ea typeface="Fira Sans"/>
                <a:cs typeface="Fira Sans"/>
                <a:sym typeface="Fira Sans"/>
              </a:defRPr>
            </a:lvl2pPr>
            <a:lvl3pPr marL="1371600" marR="0" lvl="2" indent="-355600" algn="l" rtl="0">
              <a:lnSpc>
                <a:spcPct val="90000"/>
              </a:lnSpc>
              <a:spcBef>
                <a:spcPts val="500"/>
              </a:spcBef>
              <a:spcAft>
                <a:spcPts val="0"/>
              </a:spcAft>
              <a:buClr>
                <a:schemeClr val="dk1"/>
              </a:buClr>
              <a:buSzPts val="2000"/>
              <a:buFont typeface="Calibri"/>
              <a:buChar char="−"/>
              <a:defRPr sz="2000" b="0" i="0" u="none" strike="noStrike" cap="none">
                <a:solidFill>
                  <a:schemeClr val="dk1"/>
                </a:solidFill>
                <a:latin typeface="Fira Sans"/>
                <a:ea typeface="Fira Sans"/>
                <a:cs typeface="Fira Sans"/>
                <a:sym typeface="Fira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Fira Sans"/>
                <a:ea typeface="Fira Sans"/>
                <a:cs typeface="Fira Sans"/>
                <a:sym typeface="Fira Sans"/>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Fira Sans"/>
                <a:ea typeface="Fira Sans"/>
                <a:cs typeface="Fira Sans"/>
                <a:sym typeface="Fira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85"/>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85"/>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4" name="Google Shape;34;p8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8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8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7"/>
        <p:cNvGrpSpPr/>
        <p:nvPr/>
      </p:nvGrpSpPr>
      <p:grpSpPr>
        <a:xfrm>
          <a:off x="0" y="0"/>
          <a:ext cx="0" cy="0"/>
          <a:chOff x="0" y="0"/>
          <a:chExt cx="0" cy="0"/>
        </a:xfrm>
      </p:grpSpPr>
      <p:sp>
        <p:nvSpPr>
          <p:cNvPr id="38" name="Google Shape;38;p8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8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8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41" name="Google Shape;41;p86"/>
          <p:cNvSpPr txBox="1">
            <a:spLocks noGrp="1"/>
          </p:cNvSpPr>
          <p:nvPr>
            <p:ph type="body" idx="1"/>
          </p:nvPr>
        </p:nvSpPr>
        <p:spPr>
          <a:xfrm>
            <a:off x="728983" y="1324629"/>
            <a:ext cx="8229600" cy="45259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lnSpc>
                <a:spcPct val="90000"/>
              </a:lnSpc>
              <a:spcBef>
                <a:spcPts val="500"/>
              </a:spcBef>
              <a:spcAft>
                <a:spcPts val="0"/>
              </a:spcAft>
              <a:buClr>
                <a:schemeClr val="dk1"/>
              </a:buClr>
              <a:buSzPts val="2000"/>
              <a:buFont typeface="Calibri"/>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4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3"/>
        <p:cNvGrpSpPr/>
        <p:nvPr/>
      </p:nvGrpSpPr>
      <p:grpSpPr>
        <a:xfrm>
          <a:off x="0" y="0"/>
          <a:ext cx="0" cy="0"/>
          <a:chOff x="0" y="0"/>
          <a:chExt cx="0" cy="0"/>
        </a:xfrm>
      </p:grpSpPr>
      <p:sp>
        <p:nvSpPr>
          <p:cNvPr id="44" name="Google Shape;44;p88"/>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930B0B"/>
              </a:buClr>
              <a:buSzPts val="3600"/>
              <a:buFont typeface="Times New Roman"/>
              <a:buNone/>
              <a:defRPr sz="3600" b="0" i="0" u="none" strike="noStrike" cap="none">
                <a:solidFill>
                  <a:srgbClr val="930B0B"/>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 name="Google Shape;45;p88"/>
          <p:cNvSpPr txBox="1">
            <a:spLocks noGrp="1"/>
          </p:cNvSpPr>
          <p:nvPr>
            <p:ph type="body" idx="1"/>
          </p:nvPr>
        </p:nvSpPr>
        <p:spPr>
          <a:xfrm>
            <a:off x="655370" y="1189973"/>
            <a:ext cx="8248389" cy="489930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35280" algn="l" rtl="0">
              <a:lnSpc>
                <a:spcPct val="90000"/>
              </a:lnSpc>
              <a:spcBef>
                <a:spcPts val="500"/>
              </a:spcBef>
              <a:spcAft>
                <a:spcPts val="0"/>
              </a:spcAft>
              <a:buClr>
                <a:srgbClr val="C55A11"/>
              </a:buClr>
              <a:buSzPts val="1680"/>
              <a:buFont typeface="Courier New"/>
              <a:buChar char="o"/>
              <a:defRPr sz="2400" b="0" i="0" u="none" strike="noStrike" cap="none">
                <a:solidFill>
                  <a:schemeClr val="dk1"/>
                </a:solidFill>
                <a:latin typeface="Times New Roman"/>
                <a:ea typeface="Times New Roman"/>
                <a:cs typeface="Times New Roman"/>
                <a:sym typeface="Times New Roman"/>
              </a:defRPr>
            </a:lvl2pPr>
            <a:lvl3pPr marL="1371600" marR="0" lvl="2" indent="-317500" algn="l" rtl="0">
              <a:lnSpc>
                <a:spcPct val="90000"/>
              </a:lnSpc>
              <a:spcBef>
                <a:spcPts val="500"/>
              </a:spcBef>
              <a:spcAft>
                <a:spcPts val="0"/>
              </a:spcAft>
              <a:buClr>
                <a:srgbClr val="8D4427"/>
              </a:buClr>
              <a:buSzPts val="14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89"/>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89"/>
          <p:cNvSpPr txBox="1">
            <a:spLocks noGrp="1"/>
          </p:cNvSpPr>
          <p:nvPr>
            <p:ph type="body" idx="1"/>
          </p:nvPr>
        </p:nvSpPr>
        <p:spPr>
          <a:xfrm>
            <a:off x="681575" y="1606006"/>
            <a:ext cx="3868340"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Google Shape;49;p89"/>
          <p:cNvSpPr txBox="1">
            <a:spLocks noGrp="1"/>
          </p:cNvSpPr>
          <p:nvPr>
            <p:ph type="body" idx="2"/>
          </p:nvPr>
        </p:nvSpPr>
        <p:spPr>
          <a:xfrm>
            <a:off x="803704" y="2505075"/>
            <a:ext cx="3868340"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Google Shape;50;p89"/>
          <p:cNvSpPr txBox="1">
            <a:spLocks noGrp="1"/>
          </p:cNvSpPr>
          <p:nvPr>
            <p:ph type="body" idx="3"/>
          </p:nvPr>
        </p:nvSpPr>
        <p:spPr>
          <a:xfrm>
            <a:off x="4803013" y="1681163"/>
            <a:ext cx="3887391"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89"/>
          <p:cNvSpPr txBox="1">
            <a:spLocks noGrp="1"/>
          </p:cNvSpPr>
          <p:nvPr>
            <p:ph type="body" idx="4"/>
          </p:nvPr>
        </p:nvSpPr>
        <p:spPr>
          <a:xfrm>
            <a:off x="4803013" y="2505075"/>
            <a:ext cx="3887391"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8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8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9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7" name="Google Shape;57;p9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9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9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9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4.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2"/>
          <p:cNvSpPr txBox="1"/>
          <p:nvPr/>
        </p:nvSpPr>
        <p:spPr>
          <a:xfrm>
            <a:off x="1148443" y="294320"/>
            <a:ext cx="6847115" cy="73796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400"/>
              <a:buFont typeface="Calibri"/>
              <a:buNone/>
            </a:pPr>
            <a:endParaRPr sz="4400" b="0" i="0" u="none" strike="noStrike" cap="none">
              <a:solidFill>
                <a:srgbClr val="000000"/>
              </a:solidFill>
              <a:latin typeface="Calibri"/>
              <a:ea typeface="Calibri"/>
              <a:cs typeface="Calibri"/>
              <a:sym typeface="Calibri"/>
            </a:endParaRPr>
          </a:p>
        </p:txBody>
      </p:sp>
      <p:sp>
        <p:nvSpPr>
          <p:cNvPr id="11" name="Google Shape;11;p82"/>
          <p:cNvSpPr txBox="1"/>
          <p:nvPr/>
        </p:nvSpPr>
        <p:spPr>
          <a:xfrm>
            <a:off x="324390" y="6373654"/>
            <a:ext cx="1455965" cy="3651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i="0" u="none" strike="noStrike" cap="none">
                <a:solidFill>
                  <a:srgbClr val="FFFFFF"/>
                </a:solidFill>
                <a:latin typeface="Times New Roman"/>
                <a:ea typeface="Times New Roman"/>
                <a:cs typeface="Times New Roman"/>
                <a:sym typeface="Times New Roman"/>
              </a:rPr>
              <a:t>11/24/2022</a:t>
            </a:r>
            <a:endParaRPr sz="1400" b="1" i="0" u="none" strike="noStrike" cap="none">
              <a:solidFill>
                <a:srgbClr val="FFFFFF"/>
              </a:solidFill>
              <a:latin typeface="Times New Roman"/>
              <a:ea typeface="Times New Roman"/>
              <a:cs typeface="Times New Roman"/>
              <a:sym typeface="Times New Roman"/>
            </a:endParaRPr>
          </a:p>
        </p:txBody>
      </p:sp>
      <p:sp>
        <p:nvSpPr>
          <p:cNvPr id="12" name="Google Shape;12;p82"/>
          <p:cNvSpPr txBox="1"/>
          <p:nvPr/>
        </p:nvSpPr>
        <p:spPr>
          <a:xfrm>
            <a:off x="8240198" y="6347051"/>
            <a:ext cx="601436" cy="3651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b="1" i="0" u="none" strike="noStrike" cap="none">
                <a:solidFill>
                  <a:srgbClr val="FFFFFF"/>
                </a:solidFill>
                <a:latin typeface="Times New Roman"/>
                <a:ea typeface="Times New Roman"/>
                <a:cs typeface="Times New Roman"/>
                <a:sym typeface="Times New Roman"/>
              </a:rPr>
              <a:t>‹#›</a:t>
            </a:fld>
            <a:endParaRPr sz="1400" b="1" i="0" u="none" strike="noStrike" cap="none">
              <a:solidFill>
                <a:srgbClr val="FFFFFF"/>
              </a:solidFill>
              <a:latin typeface="Times New Roman"/>
              <a:ea typeface="Times New Roman"/>
              <a:cs typeface="Times New Roman"/>
              <a:sym typeface="Times New Roman"/>
            </a:endParaRPr>
          </a:p>
        </p:txBody>
      </p:sp>
      <p:cxnSp>
        <p:nvCxnSpPr>
          <p:cNvPr id="13" name="Google Shape;13;p82"/>
          <p:cNvCxnSpPr/>
          <p:nvPr/>
        </p:nvCxnSpPr>
        <p:spPr>
          <a:xfrm>
            <a:off x="173929" y="524443"/>
            <a:ext cx="15020" cy="5873873"/>
          </a:xfrm>
          <a:prstGeom prst="straightConnector1">
            <a:avLst/>
          </a:prstGeom>
          <a:noFill/>
          <a:ln w="9525" cap="flat" cmpd="sng">
            <a:solidFill>
              <a:schemeClr val="accent2"/>
            </a:solidFill>
            <a:prstDash val="solid"/>
            <a:miter lim="800000"/>
            <a:headEnd type="none" w="sm" len="sm"/>
            <a:tailEnd type="none" w="sm" len="sm"/>
          </a:ln>
        </p:spPr>
      </p:cxnSp>
      <p:cxnSp>
        <p:nvCxnSpPr>
          <p:cNvPr id="14" name="Google Shape;14;p82"/>
          <p:cNvCxnSpPr/>
          <p:nvPr/>
        </p:nvCxnSpPr>
        <p:spPr>
          <a:xfrm>
            <a:off x="8958782" y="135448"/>
            <a:ext cx="14374" cy="6100958"/>
          </a:xfrm>
          <a:prstGeom prst="straightConnector1">
            <a:avLst/>
          </a:prstGeom>
          <a:noFill/>
          <a:ln w="9525" cap="flat" cmpd="sng">
            <a:solidFill>
              <a:schemeClr val="accent2"/>
            </a:solidFill>
            <a:prstDash val="solid"/>
            <a:miter lim="800000"/>
            <a:headEnd type="none" w="sm" len="sm"/>
            <a:tailEnd type="none" w="sm" len="sm"/>
          </a:ln>
        </p:spPr>
      </p:cxnSp>
      <p:cxnSp>
        <p:nvCxnSpPr>
          <p:cNvPr id="15" name="Google Shape;15;p82"/>
          <p:cNvCxnSpPr/>
          <p:nvPr/>
        </p:nvCxnSpPr>
        <p:spPr>
          <a:xfrm>
            <a:off x="429274" y="135448"/>
            <a:ext cx="8536694" cy="0"/>
          </a:xfrm>
          <a:prstGeom prst="straightConnector1">
            <a:avLst/>
          </a:prstGeom>
          <a:noFill/>
          <a:ln w="9525" cap="flat" cmpd="sng">
            <a:solidFill>
              <a:schemeClr val="accent2"/>
            </a:solidFill>
            <a:prstDash val="solid"/>
            <a:miter lim="800000"/>
            <a:headEnd type="none" w="sm" len="sm"/>
            <a:tailEnd type="none" w="sm" len="sm"/>
          </a:ln>
        </p:spPr>
      </p:cxnSp>
      <p:cxnSp>
        <p:nvCxnSpPr>
          <p:cNvPr id="16" name="Google Shape;16;p82"/>
          <p:cNvCxnSpPr/>
          <p:nvPr/>
        </p:nvCxnSpPr>
        <p:spPr>
          <a:xfrm rot="-5400000" flipH="1">
            <a:off x="162549" y="6424715"/>
            <a:ext cx="293100" cy="240300"/>
          </a:xfrm>
          <a:prstGeom prst="curvedConnector3">
            <a:avLst>
              <a:gd name="adj1" fmla="val 50000"/>
            </a:avLst>
          </a:prstGeom>
          <a:noFill/>
          <a:ln w="9525" cap="flat" cmpd="sng">
            <a:solidFill>
              <a:schemeClr val="accent2"/>
            </a:solidFill>
            <a:prstDash val="solid"/>
            <a:miter lim="800000"/>
            <a:headEnd type="none" w="sm" len="sm"/>
            <a:tailEnd type="none" w="sm" len="sm"/>
          </a:ln>
        </p:spPr>
      </p:cxnSp>
      <p:cxnSp>
        <p:nvCxnSpPr>
          <p:cNvPr id="17" name="Google Shape;17;p82"/>
          <p:cNvCxnSpPr/>
          <p:nvPr/>
        </p:nvCxnSpPr>
        <p:spPr>
          <a:xfrm rot="5400000">
            <a:off x="8611957" y="6330007"/>
            <a:ext cx="454800" cy="267600"/>
          </a:xfrm>
          <a:prstGeom prst="curvedConnector3">
            <a:avLst>
              <a:gd name="adj1" fmla="val 50000"/>
            </a:avLst>
          </a:prstGeom>
          <a:noFill/>
          <a:ln w="9525" cap="flat" cmpd="sng">
            <a:solidFill>
              <a:schemeClr val="accent2"/>
            </a:solidFill>
            <a:prstDash val="solid"/>
            <a:miter lim="800000"/>
            <a:headEnd type="none" w="sm" len="sm"/>
            <a:tailEnd type="none" w="sm" len="sm"/>
          </a:ln>
        </p:spPr>
      </p:cxnSp>
      <p:pic>
        <p:nvPicPr>
          <p:cNvPr id="18" name="Google Shape;18;p82"/>
          <p:cNvPicPr preferRelativeResize="0"/>
          <p:nvPr/>
        </p:nvPicPr>
        <p:blipFill rotWithShape="1">
          <a:blip r:embed="rId18">
            <a:alphaModFix/>
          </a:blip>
          <a:srcRect/>
          <a:stretch/>
        </p:blipFill>
        <p:spPr>
          <a:xfrm>
            <a:off x="454" y="135448"/>
            <a:ext cx="425219" cy="6722552"/>
          </a:xfrm>
          <a:prstGeom prst="rect">
            <a:avLst/>
          </a:prstGeom>
          <a:noFill/>
          <a:ln>
            <a:noFill/>
          </a:ln>
        </p:spPr>
      </p:pic>
      <p:pic>
        <p:nvPicPr>
          <p:cNvPr id="19" name="Google Shape;19;p82"/>
          <p:cNvPicPr preferRelativeResize="0"/>
          <p:nvPr/>
        </p:nvPicPr>
        <p:blipFill rotWithShape="1">
          <a:blip r:embed="rId19">
            <a:alphaModFix/>
          </a:blip>
          <a:srcRect/>
          <a:stretch/>
        </p:blipFill>
        <p:spPr>
          <a:xfrm>
            <a:off x="429588" y="135448"/>
            <a:ext cx="153343" cy="5305232"/>
          </a:xfrm>
          <a:prstGeom prst="rect">
            <a:avLst/>
          </a:prstGeom>
          <a:noFill/>
          <a:ln>
            <a:noFill/>
          </a:ln>
        </p:spPr>
      </p:pic>
      <p:pic>
        <p:nvPicPr>
          <p:cNvPr id="20" name="Google Shape;20;p82" descr="A close up of a sign&#10;&#10;Description automatically generated"/>
          <p:cNvPicPr preferRelativeResize="0"/>
          <p:nvPr/>
        </p:nvPicPr>
        <p:blipFill rotWithShape="1">
          <a:blip r:embed="rId20">
            <a:alphaModFix/>
          </a:blip>
          <a:srcRect/>
          <a:stretch/>
        </p:blipFill>
        <p:spPr>
          <a:xfrm>
            <a:off x="8321645" y="6043825"/>
            <a:ext cx="651512" cy="647487"/>
          </a:xfrm>
          <a:prstGeom prst="rect">
            <a:avLst/>
          </a:prstGeom>
          <a:noFill/>
          <a:ln>
            <a:noFill/>
          </a:ln>
        </p:spPr>
      </p:pic>
      <p:pic>
        <p:nvPicPr>
          <p:cNvPr id="21" name="Google Shape;21;p82" descr="A picture containing drawing&#10;&#10;Description automatically generated"/>
          <p:cNvPicPr preferRelativeResize="0"/>
          <p:nvPr/>
        </p:nvPicPr>
        <p:blipFill rotWithShape="1">
          <a:blip r:embed="rId21">
            <a:alphaModFix/>
          </a:blip>
          <a:srcRect/>
          <a:stretch/>
        </p:blipFill>
        <p:spPr>
          <a:xfrm>
            <a:off x="454" y="6214968"/>
            <a:ext cx="1991676" cy="663892"/>
          </a:xfrm>
          <a:prstGeom prst="rect">
            <a:avLst/>
          </a:prstGeom>
          <a:noFill/>
          <a:ln>
            <a:noFill/>
          </a:ln>
        </p:spPr>
      </p:pic>
      <p:pic>
        <p:nvPicPr>
          <p:cNvPr id="22" name="Google Shape;22;p82"/>
          <p:cNvPicPr preferRelativeResize="0"/>
          <p:nvPr/>
        </p:nvPicPr>
        <p:blipFill rotWithShape="1">
          <a:blip r:embed="rId18">
            <a:alphaModFix/>
          </a:blip>
          <a:srcRect/>
          <a:stretch/>
        </p:blipFill>
        <p:spPr>
          <a:xfrm rot="5400000">
            <a:off x="4987623" y="3550281"/>
            <a:ext cx="385984" cy="6282060"/>
          </a:xfrm>
          <a:prstGeom prst="rect">
            <a:avLst/>
          </a:prstGeom>
          <a:noFill/>
          <a:ln>
            <a:noFill/>
          </a:ln>
        </p:spPr>
      </p:pic>
      <p:pic>
        <p:nvPicPr>
          <p:cNvPr id="23" name="Google Shape;23;p82"/>
          <p:cNvPicPr preferRelativeResize="0"/>
          <p:nvPr/>
        </p:nvPicPr>
        <p:blipFill rotWithShape="1">
          <a:blip r:embed="rId19">
            <a:alphaModFix/>
          </a:blip>
          <a:srcRect/>
          <a:stretch/>
        </p:blipFill>
        <p:spPr>
          <a:xfrm rot="5400000">
            <a:off x="5093663" y="3283949"/>
            <a:ext cx="173904" cy="628205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en.wikipedia.org/wiki/Zero-knowledge_proof" TargetMode="External"/><Relationship Id="rId2" Type="http://schemas.openxmlformats.org/officeDocument/2006/relationships/hyperlink" Target="https://blockheadtechnologies.com/zero-knowledge-proofs-a-powerful-addition-to-blockchain/" TargetMode="External"/><Relationship Id="rId1" Type="http://schemas.openxmlformats.org/officeDocument/2006/relationships/slideLayout" Target="../slideLayouts/slideLayout2.xml"/><Relationship Id="rId4" Type="http://schemas.openxmlformats.org/officeDocument/2006/relationships/hyperlink" Target="https://www.geeksforgeeks.org/zero-knowledge-proof/"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www.labnol.org/software/deobfuscate-javascript/19815/" TargetMode="External"/><Relationship Id="rId2" Type="http://schemas.openxmlformats.org/officeDocument/2006/relationships/hyperlink" Target="https://dltlabs.medium.com/implementing-code-obfuscation-5b1fda3ed741"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s://fireeye.dev/docs/about/fireeye/" TargetMode="External"/><Relationship Id="rId2" Type="http://schemas.openxmlformats.org/officeDocument/2006/relationships/hyperlink" Target="https://www.virustotal.com/gui/home/upload" TargetMode="External"/><Relationship Id="rId1" Type="http://schemas.openxmlformats.org/officeDocument/2006/relationships/slideLayout" Target="../slideLayouts/slideLayout2.xml"/><Relationship Id="rId4" Type="http://schemas.openxmlformats.org/officeDocument/2006/relationships/hyperlink" Target="https://en.wikipedia.org/wiki/Carbanak"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www.europol.europa.eu/media-press/newsroom/news/mastermind-behind-eur-1-billion-cyber-bank-robbery-arrested-in-spain" TargetMode="External"/><Relationship Id="rId2" Type="http://schemas.openxmlformats.org/officeDocument/2006/relationships/hyperlink" Target="https://cyberscoop.com/carbanak-cybercrime-gang-leader-who-caused-atms-to-spit-cash-is-arrested/" TargetMode="External"/><Relationship Id="rId1" Type="http://schemas.openxmlformats.org/officeDocument/2006/relationships/slideLayout" Target="../slideLayouts/slideLayout2.xml"/><Relationship Id="rId4" Type="http://schemas.openxmlformats.org/officeDocument/2006/relationships/hyperlink" Target="https://fortune.com/2018/03/26/carbanak-europol-arrest-spain-malware-banks/" TargetMode="External"/></Relationships>
</file>

<file path=ppt/slides/_rels/slide142.xml.rels><?xml version="1.0" encoding="UTF-8" standalone="yes"?>
<Relationships xmlns="http://schemas.openxmlformats.org/package/2006/relationships"><Relationship Id="rId3" Type="http://schemas.openxmlformats.org/officeDocument/2006/relationships/hyperlink" Target="https://media.kasperskycontenthub.com/wp-content/uploads/sites/43/2018/03/08064518/Carbanak_APT_eng.pdf" TargetMode="External"/><Relationship Id="rId2" Type="http://schemas.openxmlformats.org/officeDocument/2006/relationships/hyperlink" Target="https://web.archive.org/web/20150217133401/https:/securelist.com/blog/research/68732/the-great-bank-robbery-the-carbanak-apt/"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www.techtarget.com/searchsecurity/news/252462163/Carbanak-source-code-found-on-VirusTotal-2-years-ago" TargetMode="External"/><Relationship Id="rId2" Type="http://schemas.openxmlformats.org/officeDocument/2006/relationships/hyperlink" Target="https://www.techtarget.com/searchsecurity/definition/obfuscation" TargetMode="External"/><Relationship Id="rId1" Type="http://schemas.openxmlformats.org/officeDocument/2006/relationships/slideLayout" Target="../slideLayouts/slideLayout2.xml"/><Relationship Id="rId4" Type="http://schemas.openxmlformats.org/officeDocument/2006/relationships/hyperlink" Target="https://www.trendmicro.com/en_us/research/21/b/finding-multi-step-obfuscated-malware.html" TargetMode="Externa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hyperlink" Target="https://www.emertech.io/case-studies/sahyadri-farms-case-study/" TargetMode="Externa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plixer.com/blog/quantum-cryptography-explained/"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techtarget.com/searchsecurity/definition/quantum-cryptography"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www.youtube.com/watch?v=PZRocoD7nik" TargetMode="External"/><Relationship Id="rId5" Type="http://schemas.openxmlformats.org/officeDocument/2006/relationships/hyperlink" Target="https://quantumxc.com/blog/quantum-cryptography-explained/" TargetMode="External"/><Relationship Id="rId4" Type="http://schemas.openxmlformats.org/officeDocument/2006/relationships/hyperlink" Target="https://en.wikipedia.org/wiki/Quantum_cryptography"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asecuritysite.com/encryption/hom_rsa"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ssl2buy.com/wiki/homomorphic-encryption"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nvotes.com/multiplicative-vs-additive-homomorphic-elgamal/" TargetMode="External"/><Relationship Id="rId5" Type="http://schemas.openxmlformats.org/officeDocument/2006/relationships/hyperlink" Target="https://research.aimultiple.com/homomorphic-encryption/" TargetMode="External"/><Relationship Id="rId4" Type="http://schemas.openxmlformats.org/officeDocument/2006/relationships/hyperlink" Target="https://baffle.io/blog/the-advantages-and-disadvantages-of-homomorphic-encryption/"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medium.com/@keylesstech/a-beginners-guide-to-secure-multiparty-computation-dc3fb9365458"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hyperlink" Target="https://inpher.io/technology/what-is-secure-multiparty-computation/" TargetMode="External"/><Relationship Id="rId5" Type="http://schemas.openxmlformats.org/officeDocument/2006/relationships/hyperlink" Target="https://www.geeksforgeeks.org/what-is-secure-multiparty-computation/" TargetMode="External"/><Relationship Id="rId4" Type="http://schemas.openxmlformats.org/officeDocument/2006/relationships/hyperlink" Target="https://research.aimultiple.com/secure-multi-party-computation/"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
          <p:cNvSpPr txBox="1">
            <a:spLocks noGrp="1"/>
          </p:cNvSpPr>
          <p:nvPr>
            <p:ph type="ctrTitle"/>
          </p:nvPr>
        </p:nvSpPr>
        <p:spPr>
          <a:xfrm>
            <a:off x="1002094" y="1628800"/>
            <a:ext cx="7772400" cy="147002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C00000"/>
              </a:buClr>
              <a:buSzPts val="5400"/>
              <a:buFont typeface="Marcellus"/>
              <a:buNone/>
            </a:pPr>
            <a:r>
              <a:rPr lang="en-US" sz="5400">
                <a:solidFill>
                  <a:srgbClr val="C00000"/>
                </a:solidFill>
                <a:latin typeface="Marcellus"/>
                <a:ea typeface="Marcellus"/>
                <a:cs typeface="Marcellus"/>
                <a:sym typeface="Marcellus"/>
              </a:rPr>
              <a:t>Modern Cryptography</a:t>
            </a:r>
            <a:endParaRPr sz="5400">
              <a:solidFill>
                <a:srgbClr val="C00000"/>
              </a:solidFill>
              <a:latin typeface="Marcellus"/>
              <a:ea typeface="Marcellus"/>
              <a:cs typeface="Marcellus"/>
              <a:sym typeface="Marcellus"/>
            </a:endParaRPr>
          </a:p>
        </p:txBody>
      </p:sp>
      <p:sp>
        <p:nvSpPr>
          <p:cNvPr id="105" name="Google Shape;105;p1"/>
          <p:cNvSpPr txBox="1">
            <a:spLocks noGrp="1"/>
          </p:cNvSpPr>
          <p:nvPr>
            <p:ph type="subTitle" idx="1"/>
          </p:nvPr>
        </p:nvSpPr>
        <p:spPr>
          <a:xfrm>
            <a:off x="1115616" y="3676315"/>
            <a:ext cx="7734334" cy="1752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62626"/>
              </a:buClr>
              <a:buSzPts val="2000"/>
              <a:buNone/>
            </a:pPr>
            <a:r>
              <a:rPr lang="en-US" sz="2000" dirty="0">
                <a:solidFill>
                  <a:srgbClr val="262626"/>
                </a:solidFill>
                <a:latin typeface="Marcellus"/>
                <a:ea typeface="Marcellus"/>
                <a:cs typeface="Marcellus"/>
                <a:sym typeface="Marcellus"/>
              </a:rPr>
              <a:t>Ms. Swati Mali</a:t>
            </a:r>
            <a:endParaRPr dirty="0"/>
          </a:p>
          <a:p>
            <a:pPr marL="0" lvl="0" indent="0" algn="ctr" rtl="0">
              <a:lnSpc>
                <a:spcPct val="90000"/>
              </a:lnSpc>
              <a:spcBef>
                <a:spcPts val="1000"/>
              </a:spcBef>
              <a:spcAft>
                <a:spcPts val="0"/>
              </a:spcAft>
              <a:buClr>
                <a:schemeClr val="dk1"/>
              </a:buClr>
              <a:buSzPts val="2000"/>
              <a:buNone/>
            </a:pPr>
            <a:r>
              <a:rPr lang="en-US" sz="2000" dirty="0" smtClean="0"/>
              <a:t>swatimali@somaiya.edu</a:t>
            </a:r>
            <a:endParaRPr sz="2000" dirty="0"/>
          </a:p>
          <a:p>
            <a:pPr marL="0" lvl="0" indent="0" algn="ctr" rtl="0">
              <a:lnSpc>
                <a:spcPct val="90000"/>
              </a:lnSpc>
              <a:spcBef>
                <a:spcPts val="1000"/>
              </a:spcBef>
              <a:spcAft>
                <a:spcPts val="0"/>
              </a:spcAft>
              <a:buClr>
                <a:srgbClr val="262626"/>
              </a:buClr>
              <a:buSzPts val="2000"/>
              <a:buNone/>
            </a:pPr>
            <a:r>
              <a:rPr lang="en-US" sz="2000" dirty="0">
                <a:solidFill>
                  <a:srgbClr val="262626"/>
                </a:solidFill>
                <a:latin typeface="Marcellus"/>
                <a:ea typeface="Marcellus"/>
                <a:cs typeface="Marcellus"/>
                <a:sym typeface="Marcellus"/>
              </a:rPr>
              <a:t>Assistant Professor</a:t>
            </a:r>
            <a:endParaRPr dirty="0"/>
          </a:p>
          <a:p>
            <a:pPr marL="0" lvl="0" indent="0" algn="ctr" rtl="0">
              <a:lnSpc>
                <a:spcPct val="90000"/>
              </a:lnSpc>
              <a:spcBef>
                <a:spcPts val="1000"/>
              </a:spcBef>
              <a:spcAft>
                <a:spcPts val="0"/>
              </a:spcAft>
              <a:buClr>
                <a:srgbClr val="262626"/>
              </a:buClr>
              <a:buSzPts val="2000"/>
              <a:buNone/>
            </a:pPr>
            <a:r>
              <a:rPr lang="en-US" sz="2000" dirty="0">
                <a:solidFill>
                  <a:srgbClr val="262626"/>
                </a:solidFill>
                <a:latin typeface="Marcellus"/>
                <a:ea typeface="Marcellus"/>
                <a:cs typeface="Marcellus"/>
                <a:sym typeface="Marcellus"/>
              </a:rPr>
              <a:t>Department of Computer Engineering </a:t>
            </a:r>
            <a:endParaRPr dirty="0"/>
          </a:p>
          <a:p>
            <a:pPr marL="0" lvl="0" indent="0" algn="ctr" rtl="0">
              <a:lnSpc>
                <a:spcPct val="90000"/>
              </a:lnSpc>
              <a:spcBef>
                <a:spcPts val="1000"/>
              </a:spcBef>
              <a:spcAft>
                <a:spcPts val="0"/>
              </a:spcAft>
              <a:buClr>
                <a:srgbClr val="262626"/>
              </a:buClr>
              <a:buSzPts val="2000"/>
              <a:buNone/>
            </a:pPr>
            <a:r>
              <a:rPr lang="en-US" sz="2000" dirty="0">
                <a:solidFill>
                  <a:srgbClr val="262626"/>
                </a:solidFill>
                <a:latin typeface="Marcellus"/>
                <a:ea typeface="Marcellus"/>
                <a:cs typeface="Marcellus"/>
                <a:sym typeface="Marcellus"/>
              </a:rPr>
              <a:t>K. J. </a:t>
            </a:r>
            <a:r>
              <a:rPr lang="en-US" sz="2000" dirty="0" err="1">
                <a:solidFill>
                  <a:srgbClr val="262626"/>
                </a:solidFill>
                <a:latin typeface="Marcellus"/>
                <a:ea typeface="Marcellus"/>
                <a:cs typeface="Marcellus"/>
                <a:sym typeface="Marcellus"/>
              </a:rPr>
              <a:t>Somaiya</a:t>
            </a:r>
            <a:r>
              <a:rPr lang="en-US" sz="2000" dirty="0">
                <a:solidFill>
                  <a:srgbClr val="262626"/>
                </a:solidFill>
                <a:latin typeface="Marcellus"/>
                <a:ea typeface="Marcellus"/>
                <a:cs typeface="Marcellus"/>
                <a:sym typeface="Marcellus"/>
              </a:rPr>
              <a:t> College of Engineering</a:t>
            </a:r>
            <a:endParaRPr dirty="0"/>
          </a:p>
          <a:p>
            <a:pPr marL="0" lvl="0" indent="0" algn="ctr" rtl="0">
              <a:lnSpc>
                <a:spcPct val="90000"/>
              </a:lnSpc>
              <a:spcBef>
                <a:spcPts val="1000"/>
              </a:spcBef>
              <a:spcAft>
                <a:spcPts val="0"/>
              </a:spcAft>
              <a:buClr>
                <a:srgbClr val="262626"/>
              </a:buClr>
              <a:buSzPts val="2000"/>
              <a:buNone/>
            </a:pPr>
            <a:r>
              <a:rPr lang="en-US" sz="2000" dirty="0" err="1">
                <a:solidFill>
                  <a:srgbClr val="262626"/>
                </a:solidFill>
                <a:latin typeface="Marcellus"/>
                <a:ea typeface="Marcellus"/>
                <a:cs typeface="Marcellus"/>
                <a:sym typeface="Marcellus"/>
              </a:rPr>
              <a:t>Somaiya</a:t>
            </a:r>
            <a:r>
              <a:rPr lang="en-US" sz="2000" dirty="0">
                <a:solidFill>
                  <a:srgbClr val="262626"/>
                </a:solidFill>
                <a:latin typeface="Marcellus"/>
                <a:ea typeface="Marcellus"/>
                <a:cs typeface="Marcellus"/>
                <a:sym typeface="Marcellus"/>
              </a:rPr>
              <a:t> </a:t>
            </a:r>
            <a:r>
              <a:rPr lang="en-US" sz="2000" dirty="0" err="1">
                <a:solidFill>
                  <a:srgbClr val="262626"/>
                </a:solidFill>
                <a:latin typeface="Marcellus"/>
                <a:ea typeface="Marcellus"/>
                <a:cs typeface="Marcellus"/>
                <a:sym typeface="Marcellus"/>
              </a:rPr>
              <a:t>Vidyavihar</a:t>
            </a:r>
            <a:r>
              <a:rPr lang="en-US" sz="2000" dirty="0">
                <a:solidFill>
                  <a:srgbClr val="262626"/>
                </a:solidFill>
                <a:latin typeface="Marcellus"/>
                <a:ea typeface="Marcellus"/>
                <a:cs typeface="Marcellus"/>
                <a:sym typeface="Marcellus"/>
              </a:rPr>
              <a:t> University</a:t>
            </a:r>
            <a:endParaRPr dirty="0"/>
          </a:p>
        </p:txBody>
      </p:sp>
      <p:pic>
        <p:nvPicPr>
          <p:cNvPr id="106" name="Google Shape;106;p1"/>
          <p:cNvPicPr preferRelativeResize="0"/>
          <p:nvPr/>
        </p:nvPicPr>
        <p:blipFill rotWithShape="1">
          <a:blip r:embed="rId3">
            <a:alphaModFix/>
          </a:blip>
          <a:srcRect/>
          <a:stretch/>
        </p:blipFill>
        <p:spPr>
          <a:xfrm>
            <a:off x="454" y="2220"/>
            <a:ext cx="425219" cy="6855781"/>
          </a:xfrm>
          <a:prstGeom prst="rect">
            <a:avLst/>
          </a:prstGeom>
          <a:noFill/>
          <a:ln>
            <a:noFill/>
          </a:ln>
        </p:spPr>
      </p:pic>
      <p:pic>
        <p:nvPicPr>
          <p:cNvPr id="107" name="Google Shape;107;p1"/>
          <p:cNvPicPr preferRelativeResize="0"/>
          <p:nvPr/>
        </p:nvPicPr>
        <p:blipFill rotWithShape="1">
          <a:blip r:embed="rId4">
            <a:alphaModFix/>
          </a:blip>
          <a:srcRect/>
          <a:stretch/>
        </p:blipFill>
        <p:spPr>
          <a:xfrm>
            <a:off x="425673" y="0"/>
            <a:ext cx="157258" cy="5440680"/>
          </a:xfrm>
          <a:prstGeom prst="rect">
            <a:avLst/>
          </a:prstGeom>
          <a:noFill/>
          <a:ln>
            <a:noFill/>
          </a:ln>
        </p:spPr>
      </p:pic>
      <p:pic>
        <p:nvPicPr>
          <p:cNvPr id="108" name="Google Shape;108;p1" descr="A picture containing drawing&#10;&#10;Description automatically generated"/>
          <p:cNvPicPr preferRelativeResize="0"/>
          <p:nvPr/>
        </p:nvPicPr>
        <p:blipFill rotWithShape="1">
          <a:blip r:embed="rId5">
            <a:alphaModFix/>
          </a:blip>
          <a:srcRect/>
          <a:stretch/>
        </p:blipFill>
        <p:spPr>
          <a:xfrm>
            <a:off x="582930" y="2219"/>
            <a:ext cx="1991676" cy="663892"/>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10</a:t>
            </a:fld>
            <a:endParaRPr>
              <a:solidFill>
                <a:srgbClr val="000000"/>
              </a:solidFill>
            </a:endParaRPr>
          </a:p>
        </p:txBody>
      </p:sp>
      <p:sp>
        <p:nvSpPr>
          <p:cNvPr id="163" name="Google Shape;163;p9"/>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What if there is an Eavesdropper?</a:t>
            </a:r>
            <a:endParaRPr/>
          </a:p>
        </p:txBody>
      </p:sp>
      <p:sp>
        <p:nvSpPr>
          <p:cNvPr id="164" name="Google Shape;164;p9"/>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85000" lnSpcReduction="10000"/>
          </a:bodyPr>
          <a:lstStyle/>
          <a:p>
            <a:pPr marL="285750" lvl="0" indent="-285750" algn="l" rtl="0">
              <a:lnSpc>
                <a:spcPct val="90000"/>
              </a:lnSpc>
              <a:spcBef>
                <a:spcPts val="0"/>
              </a:spcBef>
              <a:spcAft>
                <a:spcPts val="0"/>
              </a:spcAft>
              <a:buClr>
                <a:schemeClr val="dk1"/>
              </a:buClr>
              <a:buSzPct val="100000"/>
              <a:buFont typeface="Arial"/>
              <a:buChar char="•"/>
            </a:pPr>
            <a:r>
              <a:rPr lang="en-US"/>
              <a:t>Eve attempts to listen in and has the same tools as Bob. </a:t>
            </a:r>
            <a:endParaRPr/>
          </a:p>
          <a:p>
            <a:pPr marL="285750" lvl="0" indent="-285750" algn="l" rtl="0">
              <a:lnSpc>
                <a:spcPct val="90000"/>
              </a:lnSpc>
              <a:spcBef>
                <a:spcPts val="1000"/>
              </a:spcBef>
              <a:spcAft>
                <a:spcPts val="0"/>
              </a:spcAft>
              <a:buClr>
                <a:schemeClr val="dk1"/>
              </a:buClr>
              <a:buSzPct val="100000"/>
              <a:buFont typeface="Arial"/>
              <a:buChar char="•"/>
            </a:pPr>
            <a:r>
              <a:rPr lang="en-US"/>
              <a:t>But Bob has the advantage of speaking to Alice to confirm which polarizer type was used for each photon; Eve doesn't. </a:t>
            </a:r>
            <a:endParaRPr/>
          </a:p>
          <a:p>
            <a:pPr marL="285750" lvl="0" indent="-285750" algn="l" rtl="0">
              <a:lnSpc>
                <a:spcPct val="90000"/>
              </a:lnSpc>
              <a:spcBef>
                <a:spcPts val="1000"/>
              </a:spcBef>
              <a:spcAft>
                <a:spcPts val="0"/>
              </a:spcAft>
              <a:buClr>
                <a:schemeClr val="dk1"/>
              </a:buClr>
              <a:buSzPct val="100000"/>
              <a:buFont typeface="Arial"/>
              <a:buChar char="•"/>
            </a:pPr>
            <a:r>
              <a:rPr lang="en-US"/>
              <a:t>Eve has to read each photon to read the secret. </a:t>
            </a:r>
            <a:endParaRPr/>
          </a:p>
          <a:p>
            <a:pPr marL="285750" lvl="0" indent="-285750" algn="l" rtl="0">
              <a:lnSpc>
                <a:spcPct val="90000"/>
              </a:lnSpc>
              <a:spcBef>
                <a:spcPts val="1000"/>
              </a:spcBef>
              <a:spcAft>
                <a:spcPts val="0"/>
              </a:spcAft>
              <a:buClr>
                <a:schemeClr val="dk1"/>
              </a:buClr>
              <a:buSzPct val="100000"/>
              <a:buFont typeface="Arial"/>
              <a:buChar char="•"/>
            </a:pPr>
            <a:r>
              <a:rPr lang="en-US"/>
              <a:t>Then she must pass that photon on to Bob. </a:t>
            </a:r>
            <a:endParaRPr/>
          </a:p>
          <a:p>
            <a:pPr marL="285750" lvl="0" indent="-285750" algn="l" rtl="0">
              <a:lnSpc>
                <a:spcPct val="90000"/>
              </a:lnSpc>
              <a:spcBef>
                <a:spcPts val="1000"/>
              </a:spcBef>
              <a:spcAft>
                <a:spcPts val="0"/>
              </a:spcAft>
              <a:buClr>
                <a:schemeClr val="dk1"/>
              </a:buClr>
              <a:buSzPct val="100000"/>
              <a:buFont typeface="Arial"/>
              <a:buChar char="•"/>
            </a:pPr>
            <a:r>
              <a:rPr lang="en-US"/>
              <a:t>By reading the photon, Eve alters the photon’s quantum state, which introduces errors into the quantum key. </a:t>
            </a:r>
            <a:endParaRPr/>
          </a:p>
          <a:p>
            <a:pPr marL="285750" lvl="0" indent="-285750" algn="l" rtl="0">
              <a:lnSpc>
                <a:spcPct val="90000"/>
              </a:lnSpc>
              <a:spcBef>
                <a:spcPts val="1000"/>
              </a:spcBef>
              <a:spcAft>
                <a:spcPts val="0"/>
              </a:spcAft>
              <a:buClr>
                <a:schemeClr val="dk1"/>
              </a:buClr>
              <a:buSzPct val="100000"/>
              <a:buFont typeface="Arial"/>
              <a:buChar char="•"/>
            </a:pPr>
            <a:r>
              <a:rPr lang="en-US"/>
              <a:t>This alerts Alice and Bob that someone is listening and the key has been compromised, so they discard the key. </a:t>
            </a:r>
            <a:endParaRPr/>
          </a:p>
          <a:p>
            <a:pPr marL="285750" lvl="0" indent="-285750" algn="l" rtl="0">
              <a:lnSpc>
                <a:spcPct val="90000"/>
              </a:lnSpc>
              <a:spcBef>
                <a:spcPts val="1000"/>
              </a:spcBef>
              <a:spcAft>
                <a:spcPts val="0"/>
              </a:spcAft>
              <a:buClr>
                <a:schemeClr val="dk1"/>
              </a:buClr>
              <a:buSzPct val="100000"/>
              <a:buFont typeface="Arial"/>
              <a:buChar char="•"/>
            </a:pPr>
            <a:r>
              <a:rPr lang="en-US"/>
              <a:t>Alice has to send Bob a new key that isn’t compromised, and then Bob can use that key to read the secret.</a:t>
            </a:r>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100</a:t>
            </a:fld>
            <a:endParaRPr lang="en-US"/>
          </a:p>
        </p:txBody>
      </p:sp>
      <p:sp>
        <p:nvSpPr>
          <p:cNvPr id="3" name="Title 2"/>
          <p:cNvSpPr>
            <a:spLocks noGrp="1"/>
          </p:cNvSpPr>
          <p:nvPr>
            <p:ph type="title"/>
          </p:nvPr>
        </p:nvSpPr>
        <p:spPr/>
        <p:txBody>
          <a:bodyPr/>
          <a:lstStyle/>
          <a:p>
            <a:r>
              <a:rPr lang="en-IN" dirty="0"/>
              <a:t>Abstract examples- </a:t>
            </a:r>
            <a:r>
              <a:rPr lang="en-IN" b="1" dirty="0"/>
              <a:t>The Ali Baba cave</a:t>
            </a:r>
            <a:br>
              <a:rPr lang="en-IN" b="1" dirty="0"/>
            </a:br>
            <a:endParaRPr lang="en-IN" dirty="0"/>
          </a:p>
        </p:txBody>
      </p:sp>
      <p:sp>
        <p:nvSpPr>
          <p:cNvPr id="4" name="Text Placeholder 3"/>
          <p:cNvSpPr>
            <a:spLocks noGrp="1"/>
          </p:cNvSpPr>
          <p:nvPr>
            <p:ph type="body" idx="1"/>
          </p:nvPr>
        </p:nvSpPr>
        <p:spPr/>
        <p:txBody>
          <a:bodyPr/>
          <a:lstStyle/>
          <a:p>
            <a:endParaRPr lang="en-IN" dirty="0" smtClean="0"/>
          </a:p>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211" y="3705019"/>
            <a:ext cx="3171824" cy="257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https://upload.wikimedia.org/wikipedia/commons/d/dd/Zkip_alibab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768" y="885473"/>
            <a:ext cx="3580029" cy="25055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a/a1/Zkip_alibaba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5387" y="2114758"/>
            <a:ext cx="2867037" cy="23289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68397" y="2652367"/>
            <a:ext cx="2442551" cy="738664"/>
          </a:xfrm>
          <a:prstGeom prst="rect">
            <a:avLst/>
          </a:prstGeom>
          <a:noFill/>
        </p:spPr>
        <p:txBody>
          <a:bodyPr wrap="square" rtlCol="0">
            <a:spAutoFit/>
          </a:bodyPr>
          <a:lstStyle/>
          <a:p>
            <a:r>
              <a:rPr lang="en-US" dirty="0" smtClean="0"/>
              <a:t>1. Peggy </a:t>
            </a:r>
            <a:r>
              <a:rPr lang="en-US" dirty="0"/>
              <a:t>randomly takes either path A or B, while Victor waits outside</a:t>
            </a:r>
            <a:endParaRPr lang="en-IN" dirty="0"/>
          </a:p>
        </p:txBody>
      </p:sp>
      <p:sp>
        <p:nvSpPr>
          <p:cNvPr id="8" name="TextBox 7"/>
          <p:cNvSpPr txBox="1"/>
          <p:nvPr/>
        </p:nvSpPr>
        <p:spPr>
          <a:xfrm>
            <a:off x="4403035" y="5546035"/>
            <a:ext cx="2533066" cy="307777"/>
          </a:xfrm>
          <a:prstGeom prst="rect">
            <a:avLst/>
          </a:prstGeom>
          <a:noFill/>
        </p:spPr>
        <p:txBody>
          <a:bodyPr wrap="none" rtlCol="0">
            <a:spAutoFit/>
          </a:bodyPr>
          <a:lstStyle/>
          <a:p>
            <a:r>
              <a:rPr lang="en-US" dirty="0" smtClean="0"/>
              <a:t>2. Victor </a:t>
            </a:r>
            <a:r>
              <a:rPr lang="en-US" dirty="0"/>
              <a:t>chooses an exit path</a:t>
            </a:r>
            <a:endParaRPr lang="en-IN" dirty="0"/>
          </a:p>
        </p:txBody>
      </p:sp>
      <p:sp>
        <p:nvSpPr>
          <p:cNvPr id="9" name="Rectangle 8"/>
          <p:cNvSpPr/>
          <p:nvPr/>
        </p:nvSpPr>
        <p:spPr>
          <a:xfrm>
            <a:off x="4994354" y="4606955"/>
            <a:ext cx="4124847" cy="307777"/>
          </a:xfrm>
          <a:prstGeom prst="rect">
            <a:avLst/>
          </a:prstGeom>
        </p:spPr>
        <p:txBody>
          <a:bodyPr wrap="none">
            <a:spAutoFit/>
          </a:bodyPr>
          <a:lstStyle/>
          <a:p>
            <a:r>
              <a:rPr lang="en-US" dirty="0" smtClean="0"/>
              <a:t>3. Peggy </a:t>
            </a:r>
            <a:r>
              <a:rPr lang="en-US" dirty="0"/>
              <a:t>reliably appears at the exit Victor names</a:t>
            </a:r>
            <a:endParaRPr lang="en-IN" dirty="0"/>
          </a:p>
        </p:txBody>
      </p:sp>
    </p:spTree>
    <p:extLst>
      <p:ext uri="{BB962C8B-B14F-4D97-AF65-F5344CB8AC3E}">
        <p14:creationId xmlns:p14="http://schemas.microsoft.com/office/powerpoint/2010/main" val="375579343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101</a:t>
            </a:fld>
            <a:endParaRPr lang="en-US"/>
          </a:p>
        </p:txBody>
      </p:sp>
      <p:sp>
        <p:nvSpPr>
          <p:cNvPr id="3" name="Title 2"/>
          <p:cNvSpPr>
            <a:spLocks noGrp="1"/>
          </p:cNvSpPr>
          <p:nvPr>
            <p:ph type="title"/>
          </p:nvPr>
        </p:nvSpPr>
        <p:spPr/>
        <p:txBody>
          <a:bodyPr/>
          <a:lstStyle/>
          <a:p>
            <a:r>
              <a:rPr lang="en-IN" dirty="0" smtClean="0"/>
              <a:t>Abstract examples- </a:t>
            </a:r>
            <a:r>
              <a:rPr lang="en-IN" b="1" dirty="0"/>
              <a:t>The Ali Baba cave</a:t>
            </a:r>
            <a:br>
              <a:rPr lang="en-IN" b="1" dirty="0"/>
            </a:br>
            <a:endParaRPr lang="en-IN" dirty="0"/>
          </a:p>
        </p:txBody>
      </p:sp>
      <p:sp>
        <p:nvSpPr>
          <p:cNvPr id="4" name="Text Placeholder 3"/>
          <p:cNvSpPr>
            <a:spLocks noGrp="1"/>
          </p:cNvSpPr>
          <p:nvPr>
            <p:ph type="body" idx="1"/>
          </p:nvPr>
        </p:nvSpPr>
        <p:spPr>
          <a:xfrm>
            <a:off x="700004" y="1324629"/>
            <a:ext cx="8229600" cy="4996658"/>
          </a:xfrm>
        </p:spPr>
        <p:txBody>
          <a:bodyPr>
            <a:normAutofit fontScale="62500" lnSpcReduction="20000"/>
          </a:bodyPr>
          <a:lstStyle/>
          <a:p>
            <a:r>
              <a:rPr lang="en-US" dirty="0" smtClean="0"/>
              <a:t>Let’s assume the </a:t>
            </a:r>
            <a:r>
              <a:rPr lang="en-US" dirty="0"/>
              <a:t>two parties in a zero-knowledge proof as </a:t>
            </a:r>
            <a:endParaRPr lang="en-US" dirty="0" smtClean="0"/>
          </a:p>
          <a:p>
            <a:pPr lvl="1"/>
            <a:r>
              <a:rPr lang="en-US" dirty="0" smtClean="0"/>
              <a:t>Peggy </a:t>
            </a:r>
            <a:r>
              <a:rPr lang="en-US" dirty="0"/>
              <a:t>(the prover of the statement) and </a:t>
            </a:r>
            <a:endParaRPr lang="en-US" dirty="0" smtClean="0"/>
          </a:p>
          <a:p>
            <a:pPr lvl="1"/>
            <a:r>
              <a:rPr lang="en-US" dirty="0" smtClean="0"/>
              <a:t>Victor </a:t>
            </a:r>
            <a:r>
              <a:rPr lang="en-US" dirty="0"/>
              <a:t>(the verifier of the statement).</a:t>
            </a:r>
          </a:p>
          <a:p>
            <a:r>
              <a:rPr lang="en-US" dirty="0" smtClean="0"/>
              <a:t>In </a:t>
            </a:r>
            <a:r>
              <a:rPr lang="en-US" dirty="0"/>
              <a:t>this story, Peggy has uncovered the secret word used to open a magic door in a cave. </a:t>
            </a:r>
            <a:endParaRPr lang="en-US" dirty="0" smtClean="0"/>
          </a:p>
          <a:p>
            <a:r>
              <a:rPr lang="en-US" dirty="0" smtClean="0"/>
              <a:t>The </a:t>
            </a:r>
            <a:r>
              <a:rPr lang="en-US" dirty="0"/>
              <a:t>cave is shaped like a ring, with the entrance on one side and the magic door blocking the opposite side. </a:t>
            </a:r>
            <a:endParaRPr lang="en-US" dirty="0" smtClean="0"/>
          </a:p>
          <a:p>
            <a:r>
              <a:rPr lang="en-US" dirty="0" smtClean="0"/>
              <a:t>Victor </a:t>
            </a:r>
            <a:r>
              <a:rPr lang="en-US" dirty="0"/>
              <a:t>wants to know whether Peggy knows the secret word; but Peggy</a:t>
            </a:r>
            <a:r>
              <a:rPr lang="en-US" dirty="0" smtClean="0"/>
              <a:t>, </a:t>
            </a:r>
            <a:r>
              <a:rPr lang="en-US" dirty="0"/>
              <a:t>does not want to reveal her knowledge (the secret word) to Victor or to reveal the fact of her knowledge to the world in general.</a:t>
            </a:r>
          </a:p>
          <a:p>
            <a:r>
              <a:rPr lang="en-US" dirty="0" smtClean="0"/>
              <a:t>They </a:t>
            </a:r>
            <a:r>
              <a:rPr lang="en-US" dirty="0"/>
              <a:t>label the left and right paths from the entrance A and B</a:t>
            </a:r>
            <a:r>
              <a:rPr lang="en-US" dirty="0" smtClean="0"/>
              <a:t>.</a:t>
            </a:r>
          </a:p>
          <a:p>
            <a:r>
              <a:rPr lang="en-US" dirty="0" smtClean="0"/>
              <a:t> </a:t>
            </a:r>
            <a:r>
              <a:rPr lang="en-US" dirty="0"/>
              <a:t>First, Victor waits outside the cave as Peggy goes in. </a:t>
            </a:r>
            <a:endParaRPr lang="en-US" dirty="0" smtClean="0"/>
          </a:p>
          <a:p>
            <a:r>
              <a:rPr lang="en-US" dirty="0" smtClean="0"/>
              <a:t>Peggy </a:t>
            </a:r>
            <a:r>
              <a:rPr lang="en-US" dirty="0"/>
              <a:t>takes either path A or B; Victor is not allowed to see which path she takes. </a:t>
            </a:r>
            <a:endParaRPr lang="en-US" dirty="0" smtClean="0"/>
          </a:p>
          <a:p>
            <a:r>
              <a:rPr lang="en-US" dirty="0" smtClean="0"/>
              <a:t>Then</a:t>
            </a:r>
            <a:r>
              <a:rPr lang="en-US" dirty="0"/>
              <a:t>, Victor enters the cave and shouts the name of the path he wants her to use to return, either A or B, chosen at random. </a:t>
            </a:r>
            <a:endParaRPr lang="en-US" dirty="0" smtClean="0"/>
          </a:p>
          <a:p>
            <a:r>
              <a:rPr lang="en-US" dirty="0" smtClean="0"/>
              <a:t>Providing </a:t>
            </a:r>
            <a:r>
              <a:rPr lang="en-US" dirty="0"/>
              <a:t>she really does know the magic word, this is </a:t>
            </a:r>
            <a:r>
              <a:rPr lang="en-US" dirty="0" smtClean="0"/>
              <a:t>easy</a:t>
            </a:r>
          </a:p>
          <a:p>
            <a:r>
              <a:rPr lang="en-US" dirty="0" smtClean="0"/>
              <a:t>she </a:t>
            </a:r>
            <a:r>
              <a:rPr lang="en-US" dirty="0"/>
              <a:t>opens the door, if necessary, and returns along the desired path.</a:t>
            </a:r>
            <a:endParaRPr lang="en-IN" dirty="0"/>
          </a:p>
        </p:txBody>
      </p:sp>
    </p:spTree>
    <p:extLst>
      <p:ext uri="{BB962C8B-B14F-4D97-AF65-F5344CB8AC3E}">
        <p14:creationId xmlns:p14="http://schemas.microsoft.com/office/powerpoint/2010/main" val="285378400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102</a:t>
            </a:fld>
            <a:endParaRPr lang="en-US"/>
          </a:p>
        </p:txBody>
      </p:sp>
      <p:sp>
        <p:nvSpPr>
          <p:cNvPr id="3" name="Title 2"/>
          <p:cNvSpPr>
            <a:spLocks noGrp="1"/>
          </p:cNvSpPr>
          <p:nvPr>
            <p:ph type="title"/>
          </p:nvPr>
        </p:nvSpPr>
        <p:spPr/>
        <p:txBody>
          <a:bodyPr/>
          <a:lstStyle/>
          <a:p>
            <a:r>
              <a:rPr lang="en-IN" dirty="0" smtClean="0"/>
              <a:t>Analysis- how many times </a:t>
            </a:r>
            <a:r>
              <a:rPr lang="en-IN" dirty="0" err="1" smtClean="0"/>
              <a:t>peggy</a:t>
            </a:r>
            <a:r>
              <a:rPr lang="en-IN" dirty="0" smtClean="0"/>
              <a:t> may win? </a:t>
            </a:r>
            <a:endParaRPr lang="en-IN" dirty="0"/>
          </a:p>
        </p:txBody>
      </p:sp>
      <p:sp>
        <p:nvSpPr>
          <p:cNvPr id="4" name="Text Placeholder 3"/>
          <p:cNvSpPr>
            <a:spLocks noGrp="1"/>
          </p:cNvSpPr>
          <p:nvPr>
            <p:ph type="body" idx="1"/>
          </p:nvPr>
        </p:nvSpPr>
        <p:spPr/>
        <p:txBody>
          <a:bodyPr>
            <a:normAutofit fontScale="85000" lnSpcReduction="20000"/>
          </a:bodyPr>
          <a:lstStyle/>
          <a:p>
            <a:r>
              <a:rPr lang="en-US" dirty="0"/>
              <a:t>However, suppose she did not know the word. </a:t>
            </a:r>
            <a:endParaRPr lang="en-US" dirty="0" smtClean="0"/>
          </a:p>
          <a:p>
            <a:r>
              <a:rPr lang="en-US" dirty="0" smtClean="0"/>
              <a:t>Then</a:t>
            </a:r>
            <a:r>
              <a:rPr lang="en-US" dirty="0"/>
              <a:t>, she would only be able to return by the named path if Victor were to give the name of the same path by which she had entered. </a:t>
            </a:r>
            <a:endParaRPr lang="en-US" dirty="0" smtClean="0"/>
          </a:p>
          <a:p>
            <a:r>
              <a:rPr lang="en-US" dirty="0" smtClean="0"/>
              <a:t>Since Victor </a:t>
            </a:r>
            <a:r>
              <a:rPr lang="en-US" dirty="0"/>
              <a:t>would choose A or B at random, she would have a 50% chance of guessing correctly. </a:t>
            </a:r>
            <a:endParaRPr lang="en-US" dirty="0" smtClean="0"/>
          </a:p>
          <a:p>
            <a:r>
              <a:rPr lang="en-US" dirty="0" smtClean="0"/>
              <a:t>If </a:t>
            </a:r>
            <a:r>
              <a:rPr lang="en-US" dirty="0"/>
              <a:t>they were to repeat this trick many times, say 20 times in a row, her chance of successfully anticipating all of Victor's requests would become very small (1 in 220, or very roughly 1 in a million).</a:t>
            </a:r>
          </a:p>
          <a:p>
            <a:r>
              <a:rPr lang="en-US" dirty="0" smtClean="0"/>
              <a:t>Thus</a:t>
            </a:r>
            <a:r>
              <a:rPr lang="en-US" dirty="0"/>
              <a:t>, if Peggy repeatedly appears at the exit Victor names, he can conclude that it is extremely probable that Peggy does, in fact, know the secret word</a:t>
            </a:r>
            <a:r>
              <a:rPr lang="en-US" dirty="0" smtClean="0"/>
              <a:t>.</a:t>
            </a:r>
            <a:endParaRPr lang="en-US" dirty="0"/>
          </a:p>
        </p:txBody>
      </p:sp>
    </p:spTree>
    <p:extLst>
      <p:ext uri="{BB962C8B-B14F-4D97-AF65-F5344CB8AC3E}">
        <p14:creationId xmlns:p14="http://schemas.microsoft.com/office/powerpoint/2010/main" val="1926666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103</a:t>
            </a:fld>
            <a:endParaRPr lang="en-US"/>
          </a:p>
        </p:txBody>
      </p:sp>
      <p:sp>
        <p:nvSpPr>
          <p:cNvPr id="3" name="Title 2"/>
          <p:cNvSpPr>
            <a:spLocks noGrp="1"/>
          </p:cNvSpPr>
          <p:nvPr>
            <p:ph type="title"/>
          </p:nvPr>
        </p:nvSpPr>
        <p:spPr/>
        <p:txBody>
          <a:bodyPr/>
          <a:lstStyle/>
          <a:p>
            <a:r>
              <a:rPr lang="en-IN" dirty="0" smtClean="0"/>
              <a:t>Analysis- How </a:t>
            </a:r>
            <a:r>
              <a:rPr lang="en-IN" dirty="0"/>
              <a:t>P</a:t>
            </a:r>
            <a:r>
              <a:rPr lang="en-IN" dirty="0" smtClean="0"/>
              <a:t>eggy and Victor convince others?</a:t>
            </a:r>
            <a:endParaRPr lang="en-IN" dirty="0"/>
          </a:p>
        </p:txBody>
      </p:sp>
      <p:sp>
        <p:nvSpPr>
          <p:cNvPr id="4" name="Text Placeholder 3"/>
          <p:cNvSpPr>
            <a:spLocks noGrp="1"/>
          </p:cNvSpPr>
          <p:nvPr>
            <p:ph type="body" idx="1"/>
          </p:nvPr>
        </p:nvSpPr>
        <p:spPr/>
        <p:txBody>
          <a:bodyPr>
            <a:normAutofit fontScale="77500" lnSpcReduction="20000"/>
          </a:bodyPr>
          <a:lstStyle/>
          <a:p>
            <a:r>
              <a:rPr lang="en-US" dirty="0"/>
              <a:t>One side note with respect to third-party observers: </a:t>
            </a:r>
            <a:endParaRPr lang="en-US" dirty="0" smtClean="0"/>
          </a:p>
          <a:p>
            <a:r>
              <a:rPr lang="en-US" dirty="0" smtClean="0"/>
              <a:t>even </a:t>
            </a:r>
            <a:r>
              <a:rPr lang="en-US" dirty="0"/>
              <a:t>if Victor is wearing a hidden camera that records the whole transaction, the only thing the camera will record is in one case Victor shouting "A!" and Peggy appearing at A or in the other case Victor shouting "B!" and Peggy appearing at B. </a:t>
            </a:r>
            <a:endParaRPr lang="en-US" dirty="0" smtClean="0"/>
          </a:p>
          <a:p>
            <a:r>
              <a:rPr lang="en-US" dirty="0" smtClean="0"/>
              <a:t>A </a:t>
            </a:r>
            <a:r>
              <a:rPr lang="en-US" dirty="0"/>
              <a:t>recording of this type would be trivial for any two people to fake (requiring only that Peggy and Victor agree beforehand on the sequence of A's and B's that Victor will shout). </a:t>
            </a:r>
            <a:endParaRPr lang="en-US" dirty="0" smtClean="0"/>
          </a:p>
          <a:p>
            <a:r>
              <a:rPr lang="en-US" dirty="0" smtClean="0"/>
              <a:t>Such </a:t>
            </a:r>
            <a:r>
              <a:rPr lang="en-US" dirty="0"/>
              <a:t>a recording will certainly never be convincing to anyone but the original </a:t>
            </a:r>
            <a:r>
              <a:rPr lang="en-US" dirty="0" smtClean="0"/>
              <a:t>participants.</a:t>
            </a:r>
          </a:p>
          <a:p>
            <a:r>
              <a:rPr lang="en-US" dirty="0" smtClean="0"/>
              <a:t> </a:t>
            </a:r>
            <a:r>
              <a:rPr lang="en-US" dirty="0"/>
              <a:t>In fact, even a person who was present as an observer at the original experiment would be unconvinced, since Victor and Peggy might have orchestrated the whole "experiment" from start to finish.</a:t>
            </a:r>
            <a:endParaRPr lang="en-IN" dirty="0"/>
          </a:p>
          <a:p>
            <a:endParaRPr lang="en-IN" dirty="0"/>
          </a:p>
        </p:txBody>
      </p:sp>
    </p:spTree>
    <p:extLst>
      <p:ext uri="{BB962C8B-B14F-4D97-AF65-F5344CB8AC3E}">
        <p14:creationId xmlns:p14="http://schemas.microsoft.com/office/powerpoint/2010/main" val="400225677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104</a:t>
            </a:fld>
            <a:endParaRPr lang="en-US"/>
          </a:p>
        </p:txBody>
      </p:sp>
      <p:sp>
        <p:nvSpPr>
          <p:cNvPr id="3" name="Title 2"/>
          <p:cNvSpPr>
            <a:spLocks noGrp="1"/>
          </p:cNvSpPr>
          <p:nvPr>
            <p:ph type="title"/>
          </p:nvPr>
        </p:nvSpPr>
        <p:spPr/>
        <p:txBody>
          <a:bodyPr/>
          <a:lstStyle/>
          <a:p>
            <a:r>
              <a:rPr lang="en-IN" dirty="0" smtClean="0"/>
              <a:t>Abstract example - </a:t>
            </a:r>
            <a:r>
              <a:rPr lang="en-US" b="1" dirty="0"/>
              <a:t>Two balls and the </a:t>
            </a:r>
            <a:r>
              <a:rPr lang="en-US" b="1" dirty="0" err="1"/>
              <a:t>colour</a:t>
            </a:r>
            <a:r>
              <a:rPr lang="en-US" b="1" dirty="0"/>
              <a:t>-blind </a:t>
            </a:r>
            <a:r>
              <a:rPr lang="en-US" b="1" dirty="0" smtClean="0"/>
              <a:t>friend</a:t>
            </a:r>
            <a:endParaRPr lang="en-IN" dirty="0"/>
          </a:p>
        </p:txBody>
      </p:sp>
      <p:sp>
        <p:nvSpPr>
          <p:cNvPr id="4" name="Text Placeholder 3"/>
          <p:cNvSpPr>
            <a:spLocks noGrp="1"/>
          </p:cNvSpPr>
          <p:nvPr>
            <p:ph type="body" idx="1"/>
          </p:nvPr>
        </p:nvSpPr>
        <p:spPr/>
        <p:txBody>
          <a:bodyPr>
            <a:normAutofit fontScale="92500" lnSpcReduction="10000"/>
          </a:bodyPr>
          <a:lstStyle/>
          <a:p>
            <a:r>
              <a:rPr lang="en-US" dirty="0"/>
              <a:t>Imagine </a:t>
            </a:r>
            <a:r>
              <a:rPr lang="en-US" dirty="0" smtClean="0"/>
              <a:t>your friend </a:t>
            </a:r>
            <a:r>
              <a:rPr lang="en-US" dirty="0"/>
              <a:t>is red-green </a:t>
            </a:r>
            <a:r>
              <a:rPr lang="en-US" dirty="0" err="1"/>
              <a:t>colour</a:t>
            </a:r>
            <a:r>
              <a:rPr lang="en-US" dirty="0"/>
              <a:t>-blind (while you are not) </a:t>
            </a:r>
            <a:endParaRPr lang="en-US" dirty="0" smtClean="0"/>
          </a:p>
          <a:p>
            <a:r>
              <a:rPr lang="en-US" dirty="0" smtClean="0"/>
              <a:t>you </a:t>
            </a:r>
            <a:r>
              <a:rPr lang="en-US" dirty="0"/>
              <a:t>have two balls: one red and one green, but otherwise identical. </a:t>
            </a:r>
            <a:endParaRPr lang="en-US" dirty="0" smtClean="0"/>
          </a:p>
          <a:p>
            <a:r>
              <a:rPr lang="en-US" dirty="0" smtClean="0"/>
              <a:t>To </a:t>
            </a:r>
            <a:r>
              <a:rPr lang="en-US" dirty="0"/>
              <a:t>your friend they seem completely identical and they are skeptical that they are actually distinguishable. </a:t>
            </a:r>
            <a:endParaRPr lang="en-US" dirty="0" smtClean="0"/>
          </a:p>
          <a:p>
            <a:r>
              <a:rPr lang="en-US" dirty="0" smtClean="0"/>
              <a:t>You </a:t>
            </a:r>
            <a:r>
              <a:rPr lang="en-US" dirty="0"/>
              <a:t>want to prove to them they are in fact differently-</a:t>
            </a:r>
            <a:r>
              <a:rPr lang="en-US" dirty="0" err="1"/>
              <a:t>coloured</a:t>
            </a:r>
            <a:r>
              <a:rPr lang="en-US" dirty="0"/>
              <a:t>, but nothing else; </a:t>
            </a:r>
            <a:endParaRPr lang="en-US" dirty="0" smtClean="0"/>
          </a:p>
          <a:p>
            <a:r>
              <a:rPr lang="en-US" dirty="0" smtClean="0"/>
              <a:t>In particular</a:t>
            </a:r>
            <a:r>
              <a:rPr lang="en-US" dirty="0"/>
              <a:t>, you do not want to reveal which one is the red and which is the green ball</a:t>
            </a:r>
            <a:r>
              <a:rPr lang="en-US" dirty="0" smtClean="0"/>
              <a:t>.</a:t>
            </a:r>
            <a:endParaRPr lang="en-US" dirty="0"/>
          </a:p>
        </p:txBody>
      </p:sp>
    </p:spTree>
    <p:extLst>
      <p:ext uri="{BB962C8B-B14F-4D97-AF65-F5344CB8AC3E}">
        <p14:creationId xmlns:p14="http://schemas.microsoft.com/office/powerpoint/2010/main" val="204284924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105</a:t>
            </a:fld>
            <a:endParaRPr lang="en-US"/>
          </a:p>
        </p:txBody>
      </p:sp>
      <p:sp>
        <p:nvSpPr>
          <p:cNvPr id="3" name="Title 2"/>
          <p:cNvSpPr>
            <a:spLocks noGrp="1"/>
          </p:cNvSpPr>
          <p:nvPr>
            <p:ph type="title"/>
          </p:nvPr>
        </p:nvSpPr>
        <p:spPr/>
        <p:txBody>
          <a:bodyPr/>
          <a:lstStyle/>
          <a:p>
            <a:r>
              <a:rPr lang="en-US" dirty="0" smtClean="0"/>
              <a:t>The proof system..</a:t>
            </a:r>
            <a:endParaRPr lang="en-IN" dirty="0"/>
          </a:p>
        </p:txBody>
      </p:sp>
      <p:sp>
        <p:nvSpPr>
          <p:cNvPr id="4" name="Text Placeholder 3"/>
          <p:cNvSpPr>
            <a:spLocks noGrp="1"/>
          </p:cNvSpPr>
          <p:nvPr>
            <p:ph type="body" idx="1"/>
          </p:nvPr>
        </p:nvSpPr>
        <p:spPr/>
        <p:txBody>
          <a:bodyPr>
            <a:normAutofit lnSpcReduction="10000"/>
          </a:bodyPr>
          <a:lstStyle/>
          <a:p>
            <a:r>
              <a:rPr lang="en-US" dirty="0" smtClean="0"/>
              <a:t>You </a:t>
            </a:r>
            <a:r>
              <a:rPr lang="en-US" dirty="0"/>
              <a:t>give the two balls to your friend and they put them behind their back. </a:t>
            </a:r>
            <a:endParaRPr lang="en-US" dirty="0" smtClean="0"/>
          </a:p>
          <a:p>
            <a:r>
              <a:rPr lang="en-US" dirty="0" smtClean="0"/>
              <a:t>Next</a:t>
            </a:r>
            <a:r>
              <a:rPr lang="en-US" dirty="0"/>
              <a:t>, they take one of the balls and bring it out from behind their back and displays it. </a:t>
            </a:r>
            <a:endParaRPr lang="en-US" dirty="0" smtClean="0"/>
          </a:p>
          <a:p>
            <a:r>
              <a:rPr lang="en-US" dirty="0" smtClean="0"/>
              <a:t>They </a:t>
            </a:r>
            <a:r>
              <a:rPr lang="en-US" dirty="0"/>
              <a:t>then place it behind their back again and then choose to reveal just one of the two balls, picking one of the two at random with equal probability. </a:t>
            </a:r>
            <a:endParaRPr lang="en-US" dirty="0" smtClean="0"/>
          </a:p>
          <a:p>
            <a:r>
              <a:rPr lang="en-US" dirty="0" smtClean="0"/>
              <a:t>They </a:t>
            </a:r>
            <a:r>
              <a:rPr lang="en-US" dirty="0"/>
              <a:t>will ask you, "Did I switch the ball?" This whole procedure is then repeated as often as necessary.</a:t>
            </a:r>
            <a:endParaRPr lang="en-IN" dirty="0"/>
          </a:p>
          <a:p>
            <a:endParaRPr lang="en-IN" dirty="0"/>
          </a:p>
        </p:txBody>
      </p:sp>
    </p:spTree>
    <p:extLst>
      <p:ext uri="{BB962C8B-B14F-4D97-AF65-F5344CB8AC3E}">
        <p14:creationId xmlns:p14="http://schemas.microsoft.com/office/powerpoint/2010/main" val="178957145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106</a:t>
            </a:fld>
            <a:endParaRPr lang="en-US"/>
          </a:p>
        </p:txBody>
      </p:sp>
      <p:sp>
        <p:nvSpPr>
          <p:cNvPr id="3" name="Title 2"/>
          <p:cNvSpPr>
            <a:spLocks noGrp="1"/>
          </p:cNvSpPr>
          <p:nvPr>
            <p:ph type="title"/>
          </p:nvPr>
        </p:nvSpPr>
        <p:spPr/>
        <p:txBody>
          <a:bodyPr/>
          <a:lstStyle/>
          <a:p>
            <a:r>
              <a:rPr lang="en-US" b="1" dirty="0" smtClean="0"/>
              <a:t>Two </a:t>
            </a:r>
            <a:r>
              <a:rPr lang="en-US" b="1" dirty="0"/>
              <a:t>balls and the </a:t>
            </a:r>
            <a:r>
              <a:rPr lang="en-US" b="1" dirty="0" err="1"/>
              <a:t>colour</a:t>
            </a:r>
            <a:r>
              <a:rPr lang="en-US" b="1" dirty="0"/>
              <a:t>-blind </a:t>
            </a:r>
            <a:r>
              <a:rPr lang="en-US" b="1" dirty="0" smtClean="0"/>
              <a:t>friend… Contd..</a:t>
            </a:r>
            <a:endParaRPr lang="en-IN" dirty="0"/>
          </a:p>
        </p:txBody>
      </p:sp>
      <p:sp>
        <p:nvSpPr>
          <p:cNvPr id="4" name="Text Placeholder 3"/>
          <p:cNvSpPr>
            <a:spLocks noGrp="1"/>
          </p:cNvSpPr>
          <p:nvPr>
            <p:ph type="body" idx="1"/>
          </p:nvPr>
        </p:nvSpPr>
        <p:spPr/>
        <p:txBody>
          <a:bodyPr>
            <a:normAutofit fontScale="77500" lnSpcReduction="20000"/>
          </a:bodyPr>
          <a:lstStyle/>
          <a:p>
            <a:r>
              <a:rPr lang="en-US" dirty="0"/>
              <a:t>By looking at their </a:t>
            </a:r>
            <a:r>
              <a:rPr lang="en-US" dirty="0" err="1"/>
              <a:t>colours</a:t>
            </a:r>
            <a:r>
              <a:rPr lang="en-US" dirty="0"/>
              <a:t>, you can, of course, say with certainty whether or not they switched them. </a:t>
            </a:r>
            <a:endParaRPr lang="en-US" dirty="0" smtClean="0"/>
          </a:p>
          <a:p>
            <a:r>
              <a:rPr lang="en-US" dirty="0" smtClean="0"/>
              <a:t>On </a:t>
            </a:r>
            <a:r>
              <a:rPr lang="en-US" dirty="0"/>
              <a:t>the other hand, if they were the same </a:t>
            </a:r>
            <a:r>
              <a:rPr lang="en-US" dirty="0" err="1"/>
              <a:t>colour</a:t>
            </a:r>
            <a:r>
              <a:rPr lang="en-US" dirty="0"/>
              <a:t> and hence indistinguishable, there is no way you could guess correctly with probability higher than 50%.</a:t>
            </a:r>
          </a:p>
          <a:p>
            <a:r>
              <a:rPr lang="en-US" dirty="0" smtClean="0"/>
              <a:t>Since </a:t>
            </a:r>
            <a:r>
              <a:rPr lang="en-US" dirty="0"/>
              <a:t>the probability that you would have randomly succeeded at identifying each switch/non-switch is 50%, the probability of having randomly succeeded at all switch/non-switches approaches zero ("soundness"). </a:t>
            </a:r>
            <a:endParaRPr lang="en-US" dirty="0" smtClean="0"/>
          </a:p>
          <a:p>
            <a:r>
              <a:rPr lang="en-US" dirty="0" smtClean="0"/>
              <a:t>If </a:t>
            </a:r>
            <a:r>
              <a:rPr lang="en-US" dirty="0"/>
              <a:t>you and your friend repeat this "proof" multiple times (e.g. 20 times), your friend should become convinced ("completeness") that the balls are indeed differently </a:t>
            </a:r>
            <a:r>
              <a:rPr lang="en-US" dirty="0" err="1"/>
              <a:t>coloured</a:t>
            </a:r>
            <a:r>
              <a:rPr lang="en-US" dirty="0"/>
              <a:t>.</a:t>
            </a:r>
          </a:p>
          <a:p>
            <a:r>
              <a:rPr lang="en-US" dirty="0" smtClean="0"/>
              <a:t>The </a:t>
            </a:r>
            <a:r>
              <a:rPr lang="en-US" dirty="0"/>
              <a:t>above proof is zero-knowledge because your friend never learns which ball is green and which is red; indeed, they gain no knowledge about how to distinguish the balls</a:t>
            </a:r>
            <a:r>
              <a:rPr lang="en-US" dirty="0" smtClean="0"/>
              <a:t>.</a:t>
            </a:r>
            <a:endParaRPr lang="en-IN" dirty="0"/>
          </a:p>
        </p:txBody>
      </p:sp>
    </p:spTree>
    <p:extLst>
      <p:ext uri="{BB962C8B-B14F-4D97-AF65-F5344CB8AC3E}">
        <p14:creationId xmlns:p14="http://schemas.microsoft.com/office/powerpoint/2010/main" val="73870841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107</a:t>
            </a:fld>
            <a:endParaRPr lang="en-US"/>
          </a:p>
        </p:txBody>
      </p:sp>
      <p:sp>
        <p:nvSpPr>
          <p:cNvPr id="3" name="Title 2"/>
          <p:cNvSpPr>
            <a:spLocks noGrp="1"/>
          </p:cNvSpPr>
          <p:nvPr>
            <p:ph type="title"/>
          </p:nvPr>
        </p:nvSpPr>
        <p:spPr/>
        <p:txBody>
          <a:bodyPr/>
          <a:lstStyle/>
          <a:p>
            <a:r>
              <a:rPr lang="en-US" dirty="0" smtClean="0"/>
              <a:t>Abstract example - Finding </a:t>
            </a:r>
            <a:r>
              <a:rPr lang="en-US" dirty="0"/>
              <a:t>Waldo</a:t>
            </a:r>
            <a:endParaRPr lang="en-IN" dirty="0"/>
          </a:p>
        </p:txBody>
      </p:sp>
      <p:sp>
        <p:nvSpPr>
          <p:cNvPr id="4" name="Text Placeholder 3"/>
          <p:cNvSpPr>
            <a:spLocks noGrp="1"/>
          </p:cNvSpPr>
          <p:nvPr>
            <p:ph type="body" idx="1"/>
          </p:nvPr>
        </p:nvSpPr>
        <p:spPr/>
        <p:txBody>
          <a:bodyPr>
            <a:normAutofit fontScale="92500" lnSpcReduction="10000"/>
          </a:bodyPr>
          <a:lstStyle/>
          <a:p>
            <a:r>
              <a:rPr lang="en-US" dirty="0"/>
              <a:t>Finding Waldo is a game where you have to find a person called Waldo from a snapshot of a huge crowd taken from above. </a:t>
            </a:r>
            <a:endParaRPr lang="en-US" dirty="0" smtClean="0"/>
          </a:p>
          <a:p>
            <a:r>
              <a:rPr lang="en-US" dirty="0" smtClean="0"/>
              <a:t>Peggy has </a:t>
            </a:r>
            <a:r>
              <a:rPr lang="en-US" dirty="0"/>
              <a:t>an algorithm to find Waldo but he doesn’t want to reveal it to </a:t>
            </a:r>
            <a:r>
              <a:rPr lang="en-US" dirty="0" smtClean="0"/>
              <a:t>Victor. </a:t>
            </a:r>
          </a:p>
          <a:p>
            <a:r>
              <a:rPr lang="en-US" dirty="0" smtClean="0"/>
              <a:t>Victor wants </a:t>
            </a:r>
            <a:r>
              <a:rPr lang="en-US" dirty="0"/>
              <a:t>to buy the algorithm but would need to check if the algorithm is working. </a:t>
            </a:r>
            <a:endParaRPr lang="en-US" dirty="0" smtClean="0"/>
          </a:p>
          <a:p>
            <a:r>
              <a:rPr lang="en-US" dirty="0" smtClean="0"/>
              <a:t>Peggy cuts </a:t>
            </a:r>
            <a:r>
              <a:rPr lang="en-US" dirty="0"/>
              <a:t>a small hole on a cardboard and places over Waldo. </a:t>
            </a:r>
            <a:endParaRPr lang="en-US" dirty="0" smtClean="0"/>
          </a:p>
          <a:p>
            <a:r>
              <a:rPr lang="en-US" dirty="0" smtClean="0"/>
              <a:t>The </a:t>
            </a:r>
            <a:r>
              <a:rPr lang="en-US" dirty="0"/>
              <a:t>algorithm is proved with zero knowledge about it. </a:t>
            </a:r>
            <a:endParaRPr lang="en-IN" dirty="0"/>
          </a:p>
        </p:txBody>
      </p:sp>
    </p:spTree>
    <p:extLst>
      <p:ext uri="{BB962C8B-B14F-4D97-AF65-F5344CB8AC3E}">
        <p14:creationId xmlns:p14="http://schemas.microsoft.com/office/powerpoint/2010/main" val="13697924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108</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lstStyle/>
          <a:p>
            <a:endParaRPr lang="en-IN"/>
          </a:p>
        </p:txBody>
      </p:sp>
      <p:pic>
        <p:nvPicPr>
          <p:cNvPr id="3074" name="Picture 2"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74" y="334963"/>
            <a:ext cx="8074205" cy="5500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68689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109</a:t>
            </a:fld>
            <a:endParaRPr lang="en-US"/>
          </a:p>
        </p:txBody>
      </p:sp>
      <p:sp>
        <p:nvSpPr>
          <p:cNvPr id="3" name="Title 2"/>
          <p:cNvSpPr>
            <a:spLocks noGrp="1"/>
          </p:cNvSpPr>
          <p:nvPr>
            <p:ph type="title"/>
          </p:nvPr>
        </p:nvSpPr>
        <p:spPr/>
        <p:txBody>
          <a:bodyPr/>
          <a:lstStyle/>
          <a:p>
            <a:r>
              <a:rPr lang="en-IN" dirty="0" smtClean="0"/>
              <a:t>Properties of zero-knowledge proo</a:t>
            </a:r>
            <a:r>
              <a:rPr lang="en-IN" dirty="0"/>
              <a:t>f</a:t>
            </a:r>
          </a:p>
        </p:txBody>
      </p:sp>
      <p:sp>
        <p:nvSpPr>
          <p:cNvPr id="4" name="Text Placeholder 3"/>
          <p:cNvSpPr>
            <a:spLocks noGrp="1"/>
          </p:cNvSpPr>
          <p:nvPr>
            <p:ph type="body" idx="1"/>
          </p:nvPr>
        </p:nvSpPr>
        <p:spPr>
          <a:xfrm>
            <a:off x="700004" y="1324629"/>
            <a:ext cx="8229600" cy="5016536"/>
          </a:xfrm>
        </p:spPr>
        <p:txBody>
          <a:bodyPr>
            <a:normAutofit fontScale="70000" lnSpcReduction="20000"/>
          </a:bodyPr>
          <a:lstStyle/>
          <a:p>
            <a:pPr marL="50800" indent="0">
              <a:buNone/>
            </a:pPr>
            <a:r>
              <a:rPr lang="en-US" dirty="0"/>
              <a:t>A zero-knowledge proof of some statement must satisfy three properties:</a:t>
            </a:r>
          </a:p>
          <a:p>
            <a:r>
              <a:rPr lang="en-US" b="1" dirty="0"/>
              <a:t>Completeness</a:t>
            </a:r>
            <a:r>
              <a:rPr lang="en-US" dirty="0"/>
              <a:t>: </a:t>
            </a:r>
            <a:endParaRPr lang="en-US" dirty="0" smtClean="0"/>
          </a:p>
          <a:p>
            <a:pPr lvl="1"/>
            <a:r>
              <a:rPr lang="en-US" dirty="0" smtClean="0"/>
              <a:t>if </a:t>
            </a:r>
            <a:r>
              <a:rPr lang="en-US" dirty="0"/>
              <a:t>the statement is true, an honest verifier </a:t>
            </a:r>
            <a:r>
              <a:rPr lang="en-US" dirty="0" smtClean="0"/>
              <a:t>will </a:t>
            </a:r>
            <a:r>
              <a:rPr lang="en-US" dirty="0"/>
              <a:t>be convinced of this fact by an honest prover.</a:t>
            </a:r>
          </a:p>
          <a:p>
            <a:r>
              <a:rPr lang="en-US" b="1" dirty="0"/>
              <a:t>Soundness</a:t>
            </a:r>
            <a:r>
              <a:rPr lang="en-US" dirty="0"/>
              <a:t>: </a:t>
            </a:r>
            <a:endParaRPr lang="en-US" dirty="0" smtClean="0"/>
          </a:p>
          <a:p>
            <a:pPr lvl="1"/>
            <a:r>
              <a:rPr lang="en-US" dirty="0" smtClean="0"/>
              <a:t>if </a:t>
            </a:r>
            <a:r>
              <a:rPr lang="en-US" dirty="0"/>
              <a:t>the statement is false, no cheating prover can convince an honest verifier that it is true, except with some small probability.</a:t>
            </a:r>
          </a:p>
          <a:p>
            <a:r>
              <a:rPr lang="en-US" b="1" dirty="0"/>
              <a:t>Zero-knowledge</a:t>
            </a:r>
            <a:r>
              <a:rPr lang="en-US" dirty="0"/>
              <a:t>: </a:t>
            </a:r>
            <a:endParaRPr lang="en-US" dirty="0" smtClean="0"/>
          </a:p>
          <a:p>
            <a:pPr lvl="1"/>
            <a:r>
              <a:rPr lang="en-US" dirty="0" smtClean="0"/>
              <a:t>if </a:t>
            </a:r>
            <a:r>
              <a:rPr lang="en-US" dirty="0"/>
              <a:t>the statement is true, no verifier learns anything other than the fact that the statement is true. </a:t>
            </a:r>
            <a:endParaRPr lang="en-US" dirty="0" smtClean="0"/>
          </a:p>
          <a:p>
            <a:pPr lvl="1"/>
            <a:r>
              <a:rPr lang="en-US" dirty="0" smtClean="0"/>
              <a:t>In </a:t>
            </a:r>
            <a:r>
              <a:rPr lang="en-US" dirty="0"/>
              <a:t>other words, just knowing the statement (not the secret) is sufficient to imagine a scenario showing that the prover knows the secret. </a:t>
            </a:r>
            <a:endParaRPr lang="en-US" dirty="0" smtClean="0"/>
          </a:p>
          <a:p>
            <a:pPr lvl="1"/>
            <a:r>
              <a:rPr lang="en-US" dirty="0" smtClean="0"/>
              <a:t>This </a:t>
            </a:r>
            <a:r>
              <a:rPr lang="en-US" dirty="0"/>
              <a:t>is formalized by showing that every verifier has some </a:t>
            </a:r>
            <a:r>
              <a:rPr lang="en-US" i="1" dirty="0"/>
              <a:t>simulator</a:t>
            </a:r>
            <a:r>
              <a:rPr lang="en-US" dirty="0"/>
              <a:t> that, given only the statement to be proved (and no access to the prover), can produce a transcript that "looks </a:t>
            </a:r>
            <a:r>
              <a:rPr lang="en-US" dirty="0" smtClean="0"/>
              <a:t>like” an </a:t>
            </a:r>
            <a:r>
              <a:rPr lang="en-US" dirty="0"/>
              <a:t>interaction between an honest prover and the verifier in question.</a:t>
            </a:r>
          </a:p>
          <a:p>
            <a:r>
              <a:rPr lang="en-US" dirty="0"/>
              <a:t>The first two of these are properties of more general interactive proof systems. The third is what makes the proof zero-knowledge.</a:t>
            </a:r>
            <a:endParaRPr lang="en-IN" dirty="0"/>
          </a:p>
        </p:txBody>
      </p:sp>
    </p:spTree>
    <p:extLst>
      <p:ext uri="{BB962C8B-B14F-4D97-AF65-F5344CB8AC3E}">
        <p14:creationId xmlns:p14="http://schemas.microsoft.com/office/powerpoint/2010/main" val="85179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11</a:t>
            </a:fld>
            <a:endParaRPr>
              <a:solidFill>
                <a:srgbClr val="000000"/>
              </a:solidFill>
            </a:endParaRPr>
          </a:p>
        </p:txBody>
      </p:sp>
      <p:sp>
        <p:nvSpPr>
          <p:cNvPr id="170" name="Google Shape;170;p10"/>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171" name="Google Shape;171;p10"/>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172" name="Google Shape;172;p10"/>
          <p:cNvPicPr preferRelativeResize="0"/>
          <p:nvPr/>
        </p:nvPicPr>
        <p:blipFill rotWithShape="1">
          <a:blip r:embed="rId3">
            <a:alphaModFix/>
          </a:blip>
          <a:srcRect/>
          <a:stretch/>
        </p:blipFill>
        <p:spPr>
          <a:xfrm>
            <a:off x="323528" y="188640"/>
            <a:ext cx="8704968" cy="5760640"/>
          </a:xfrm>
          <a:prstGeom prst="rect">
            <a:avLst/>
          </a:prstGeom>
          <a:noFill/>
          <a:ln>
            <a:noFill/>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110</a:t>
            </a:fld>
            <a:endParaRPr lang="en-US"/>
          </a:p>
        </p:txBody>
      </p:sp>
      <p:sp>
        <p:nvSpPr>
          <p:cNvPr id="3" name="Title 2"/>
          <p:cNvSpPr>
            <a:spLocks noGrp="1"/>
          </p:cNvSpPr>
          <p:nvPr>
            <p:ph type="title"/>
          </p:nvPr>
        </p:nvSpPr>
        <p:spPr/>
        <p:txBody>
          <a:bodyPr/>
          <a:lstStyle/>
          <a:p>
            <a:r>
              <a:rPr lang="en-US">
                <a:solidFill>
                  <a:srgbClr val="C00000"/>
                </a:solidFill>
              </a:rPr>
              <a:t>Reading:</a:t>
            </a:r>
            <a:r>
              <a:rPr lang="en-US" smtClean="0"/>
              <a:t>Types</a:t>
            </a:r>
            <a:r>
              <a:rPr lang="en-US" dirty="0" smtClean="0"/>
              <a:t> </a:t>
            </a:r>
            <a:r>
              <a:rPr lang="en-US" dirty="0"/>
              <a:t>of Zero Knowledge Proof </a:t>
            </a:r>
            <a:endParaRPr lang="en-IN" dirty="0"/>
          </a:p>
        </p:txBody>
      </p:sp>
      <p:sp>
        <p:nvSpPr>
          <p:cNvPr id="4" name="Text Placeholder 3"/>
          <p:cNvSpPr>
            <a:spLocks noGrp="1"/>
          </p:cNvSpPr>
          <p:nvPr>
            <p:ph type="body" idx="1"/>
          </p:nvPr>
        </p:nvSpPr>
        <p:spPr/>
        <p:txBody>
          <a:bodyPr>
            <a:normAutofit fontScale="85000" lnSpcReduction="20000"/>
          </a:bodyPr>
          <a:lstStyle/>
          <a:p>
            <a:r>
              <a:rPr lang="en-US" dirty="0" smtClean="0"/>
              <a:t> Interactive </a:t>
            </a:r>
            <a:r>
              <a:rPr lang="en-US" dirty="0"/>
              <a:t>Zero Knowledge Proof – </a:t>
            </a:r>
          </a:p>
          <a:p>
            <a:pPr lvl="1"/>
            <a:r>
              <a:rPr lang="en-US" dirty="0"/>
              <a:t>It requires the verifier to constantly ask a </a:t>
            </a:r>
            <a:r>
              <a:rPr lang="en-US" dirty="0" smtClean="0"/>
              <a:t>series </a:t>
            </a:r>
            <a:r>
              <a:rPr lang="en-US" dirty="0"/>
              <a:t>of questions about the “knowledge” the prover possess. </a:t>
            </a:r>
            <a:endParaRPr lang="en-US" dirty="0" smtClean="0"/>
          </a:p>
          <a:p>
            <a:pPr lvl="1"/>
            <a:r>
              <a:rPr lang="en-US" dirty="0" smtClean="0"/>
              <a:t>Finding Waldo </a:t>
            </a:r>
            <a:r>
              <a:rPr lang="en-US" dirty="0"/>
              <a:t>is interactive since the “prover” did a series of actions to prove the about the soundness of the knowledge to the verifier. </a:t>
            </a:r>
          </a:p>
          <a:p>
            <a:r>
              <a:rPr lang="en-US" dirty="0"/>
              <a:t> </a:t>
            </a:r>
            <a:r>
              <a:rPr lang="en-US" dirty="0" smtClean="0"/>
              <a:t>Non-Interactive </a:t>
            </a:r>
            <a:r>
              <a:rPr lang="en-US" dirty="0"/>
              <a:t>Zero Knowledge Proof – </a:t>
            </a:r>
          </a:p>
          <a:p>
            <a:pPr lvl="1"/>
            <a:r>
              <a:rPr lang="en-US" dirty="0"/>
              <a:t>For “interactive” solution to work, both the verifier and the prover needed to be online at the same time making it difficult to scale up on the real world application. </a:t>
            </a:r>
            <a:endParaRPr lang="en-US" dirty="0" smtClean="0"/>
          </a:p>
          <a:p>
            <a:pPr lvl="1"/>
            <a:r>
              <a:rPr lang="en-US" dirty="0" smtClean="0"/>
              <a:t>Non-interactive </a:t>
            </a:r>
            <a:r>
              <a:rPr lang="en-US" dirty="0"/>
              <a:t>Zero-Knowledge Proof do not require an interactive process, avoiding the possibility of collusion. </a:t>
            </a:r>
          </a:p>
          <a:p>
            <a:pPr lvl="1"/>
            <a:r>
              <a:rPr lang="en-US" dirty="0" smtClean="0"/>
              <a:t>It </a:t>
            </a:r>
            <a:r>
              <a:rPr lang="en-US" dirty="0"/>
              <a:t>requires picking a hash function to randomly pick the challenge by the verifier. </a:t>
            </a:r>
            <a:endParaRPr lang="en-US" dirty="0" smtClean="0"/>
          </a:p>
          <a:p>
            <a:pPr lvl="1"/>
            <a:r>
              <a:rPr lang="en-US" dirty="0" smtClean="0"/>
              <a:t>In </a:t>
            </a:r>
            <a:r>
              <a:rPr lang="en-US" dirty="0"/>
              <a:t>1986, Fiat and Shamir invented the Fiat-Shamir heuristic and successfully changed the interactive zero-knowledge proof to non-interactive zero knowledge proof. </a:t>
            </a:r>
          </a:p>
          <a:p>
            <a:pPr marL="50800" indent="0">
              <a:buNone/>
            </a:pPr>
            <a:endParaRPr lang="en-US" dirty="0"/>
          </a:p>
          <a:p>
            <a:endParaRPr lang="en-IN" dirty="0"/>
          </a:p>
        </p:txBody>
      </p:sp>
    </p:spTree>
    <p:extLst>
      <p:ext uri="{BB962C8B-B14F-4D97-AF65-F5344CB8AC3E}">
        <p14:creationId xmlns:p14="http://schemas.microsoft.com/office/powerpoint/2010/main" val="349733646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111</a:t>
            </a:fld>
            <a:endParaRPr lang="en-US"/>
          </a:p>
        </p:txBody>
      </p:sp>
      <p:sp>
        <p:nvSpPr>
          <p:cNvPr id="3" name="Title 2"/>
          <p:cNvSpPr>
            <a:spLocks noGrp="1"/>
          </p:cNvSpPr>
          <p:nvPr>
            <p:ph type="title"/>
          </p:nvPr>
        </p:nvSpPr>
        <p:spPr/>
        <p:txBody>
          <a:bodyPr/>
          <a:lstStyle/>
          <a:p>
            <a:r>
              <a:rPr lang="en-US" dirty="0"/>
              <a:t>What problem does a zero-knowledge proof best solve?</a:t>
            </a:r>
            <a:br>
              <a:rPr lang="en-US" dirty="0"/>
            </a:br>
            <a:endParaRPr lang="en-IN" dirty="0"/>
          </a:p>
        </p:txBody>
      </p:sp>
      <p:sp>
        <p:nvSpPr>
          <p:cNvPr id="4" name="Text Placeholder 3"/>
          <p:cNvSpPr>
            <a:spLocks noGrp="1"/>
          </p:cNvSpPr>
          <p:nvPr>
            <p:ph type="body" idx="1"/>
          </p:nvPr>
        </p:nvSpPr>
        <p:spPr/>
        <p:txBody>
          <a:bodyPr/>
          <a:lstStyle/>
          <a:p>
            <a:r>
              <a:rPr lang="en-US" dirty="0" smtClean="0"/>
              <a:t>Used to</a:t>
            </a:r>
            <a:r>
              <a:rPr lang="en-US" dirty="0"/>
              <a:t> </a:t>
            </a:r>
            <a:r>
              <a:rPr lang="en-US" b="1" dirty="0"/>
              <a:t>protect data privacy</a:t>
            </a:r>
            <a:r>
              <a:rPr lang="en-US" dirty="0"/>
              <a:t> in a diverse set of cryptography use cases, such </a:t>
            </a:r>
            <a:r>
              <a:rPr lang="en-US" dirty="0" smtClean="0"/>
              <a:t>as:</a:t>
            </a:r>
          </a:p>
          <a:p>
            <a:pPr lvl="1"/>
            <a:r>
              <a:rPr lang="en-US" dirty="0" err="1" smtClean="0"/>
              <a:t>Blockchain</a:t>
            </a:r>
            <a:r>
              <a:rPr lang="en-US" dirty="0"/>
              <a:t>: The transparency of public </a:t>
            </a:r>
            <a:r>
              <a:rPr lang="en-US" dirty="0" err="1"/>
              <a:t>blockchains</a:t>
            </a:r>
            <a:r>
              <a:rPr lang="en-US" dirty="0"/>
              <a:t> such as </a:t>
            </a:r>
            <a:r>
              <a:rPr lang="en-US" dirty="0" err="1"/>
              <a:t>Bitcoin</a:t>
            </a:r>
            <a:r>
              <a:rPr lang="en-US" dirty="0"/>
              <a:t> and </a:t>
            </a:r>
            <a:r>
              <a:rPr lang="en-US" dirty="0" err="1"/>
              <a:t>Ethereum</a:t>
            </a:r>
            <a:r>
              <a:rPr lang="en-US" dirty="0"/>
              <a:t> enable public verification of transactions. </a:t>
            </a:r>
            <a:endParaRPr lang="en-US" dirty="0" smtClean="0"/>
          </a:p>
          <a:p>
            <a:pPr lvl="1"/>
            <a:r>
              <a:rPr lang="en-US" dirty="0" smtClean="0"/>
              <a:t>However</a:t>
            </a:r>
            <a:r>
              <a:rPr lang="en-US" dirty="0"/>
              <a:t>, it also implies little privacy and can lead to </a:t>
            </a:r>
            <a:r>
              <a:rPr lang="en-US" dirty="0" err="1"/>
              <a:t>deanonymization</a:t>
            </a:r>
            <a:r>
              <a:rPr lang="en-US" dirty="0"/>
              <a:t> of users.</a:t>
            </a:r>
          </a:p>
          <a:p>
            <a:endParaRPr lang="en-IN" dirty="0"/>
          </a:p>
        </p:txBody>
      </p:sp>
    </p:spTree>
    <p:extLst>
      <p:ext uri="{BB962C8B-B14F-4D97-AF65-F5344CB8AC3E}">
        <p14:creationId xmlns:p14="http://schemas.microsoft.com/office/powerpoint/2010/main" val="70965823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112</a:t>
            </a:fld>
            <a:endParaRPr lang="en-US"/>
          </a:p>
        </p:txBody>
      </p:sp>
      <p:sp>
        <p:nvSpPr>
          <p:cNvPr id="3" name="Title 2"/>
          <p:cNvSpPr>
            <a:spLocks noGrp="1"/>
          </p:cNvSpPr>
          <p:nvPr>
            <p:ph type="title"/>
          </p:nvPr>
        </p:nvSpPr>
        <p:spPr/>
        <p:txBody>
          <a:bodyPr/>
          <a:lstStyle/>
          <a:p>
            <a:r>
              <a:rPr lang="en-IN" dirty="0" smtClean="0"/>
              <a:t>Applications</a:t>
            </a:r>
            <a:endParaRPr lang="en-IN" dirty="0"/>
          </a:p>
        </p:txBody>
      </p:sp>
      <p:sp>
        <p:nvSpPr>
          <p:cNvPr id="4" name="Text Placeholder 3"/>
          <p:cNvSpPr>
            <a:spLocks noGrp="1"/>
          </p:cNvSpPr>
          <p:nvPr>
            <p:ph type="body" idx="1"/>
          </p:nvPr>
        </p:nvSpPr>
        <p:spPr/>
        <p:txBody>
          <a:bodyPr>
            <a:normAutofit fontScale="85000" lnSpcReduction="20000"/>
          </a:bodyPr>
          <a:lstStyle/>
          <a:p>
            <a:r>
              <a:rPr lang="en-US" dirty="0"/>
              <a:t>Authentication systems</a:t>
            </a:r>
          </a:p>
          <a:p>
            <a:pPr lvl="1"/>
            <a:r>
              <a:rPr lang="en-US" dirty="0" smtClean="0"/>
              <a:t>one </a:t>
            </a:r>
            <a:r>
              <a:rPr lang="en-US" dirty="0"/>
              <a:t>party wants to prove its identity to a second party via some secret information (such as a password) </a:t>
            </a:r>
            <a:endParaRPr lang="en-US" dirty="0" smtClean="0"/>
          </a:p>
          <a:p>
            <a:pPr lvl="1"/>
            <a:r>
              <a:rPr lang="en-US" dirty="0" smtClean="0"/>
              <a:t>but </a:t>
            </a:r>
            <a:r>
              <a:rPr lang="en-US" dirty="0"/>
              <a:t>doesn't want the second party to learn anything about this secret</a:t>
            </a:r>
            <a:r>
              <a:rPr lang="en-US" dirty="0" smtClean="0"/>
              <a:t>.</a:t>
            </a:r>
          </a:p>
          <a:p>
            <a:pPr lvl="1"/>
            <a:r>
              <a:rPr lang="en-US" dirty="0" smtClean="0"/>
              <a:t> </a:t>
            </a:r>
            <a:r>
              <a:rPr lang="en-US" dirty="0"/>
              <a:t>This is called a "zero-knowledge proof of knowledge". </a:t>
            </a:r>
            <a:endParaRPr lang="en-US" dirty="0" smtClean="0"/>
          </a:p>
          <a:p>
            <a:pPr lvl="1"/>
            <a:r>
              <a:rPr lang="en-US" dirty="0" smtClean="0"/>
              <a:t>However</a:t>
            </a:r>
            <a:r>
              <a:rPr lang="en-US" dirty="0"/>
              <a:t>, a password is typically too small or insufficiently random to be used in many schemes for zero-knowledge proofs of knowledge</a:t>
            </a:r>
            <a:r>
              <a:rPr lang="en-US" dirty="0" smtClean="0"/>
              <a:t>.</a:t>
            </a:r>
          </a:p>
          <a:p>
            <a:pPr lvl="1"/>
            <a:r>
              <a:rPr lang="en-US" dirty="0" smtClean="0"/>
              <a:t> </a:t>
            </a:r>
            <a:r>
              <a:rPr lang="en-US" dirty="0"/>
              <a:t>A zero-knowledge password proof is a special kind of zero-knowledge proof of knowledge that addresses the limited size of </a:t>
            </a:r>
            <a:r>
              <a:rPr lang="en-US" dirty="0" smtClean="0"/>
              <a:t>passwords</a:t>
            </a:r>
          </a:p>
          <a:p>
            <a:pPr lvl="1"/>
            <a:r>
              <a:rPr lang="en-US" dirty="0" smtClean="0"/>
              <a:t>Practical implementations:</a:t>
            </a:r>
          </a:p>
          <a:p>
            <a:pPr lvl="2"/>
            <a:r>
              <a:rPr lang="en-US" dirty="0" smtClean="0"/>
              <a:t>Sigma </a:t>
            </a:r>
            <a:r>
              <a:rPr lang="en-US" dirty="0"/>
              <a:t>protocol </a:t>
            </a:r>
            <a:r>
              <a:rPr lang="en-US" dirty="0" smtClean="0"/>
              <a:t>(2015) </a:t>
            </a:r>
          </a:p>
          <a:p>
            <a:pPr lvl="2"/>
            <a:r>
              <a:rPr lang="en-US" dirty="0" smtClean="0"/>
              <a:t>In </a:t>
            </a:r>
            <a:r>
              <a:rPr lang="en-US" dirty="0"/>
              <a:t>August 2021, </a:t>
            </a:r>
            <a:r>
              <a:rPr lang="en-US" dirty="0" err="1"/>
              <a:t>Cloudflare</a:t>
            </a:r>
            <a:r>
              <a:rPr lang="en-US" dirty="0"/>
              <a:t>, an American web infrastructure and security company decided to use the one-out-of-many proofs mechanism for private web verification using vendor hardware</a:t>
            </a:r>
            <a:r>
              <a:rPr lang="en-US" dirty="0" smtClean="0"/>
              <a:t>.</a:t>
            </a:r>
            <a:endParaRPr lang="en-US" dirty="0"/>
          </a:p>
          <a:p>
            <a:endParaRPr lang="en-US" dirty="0"/>
          </a:p>
        </p:txBody>
      </p:sp>
    </p:spTree>
    <p:extLst>
      <p:ext uri="{BB962C8B-B14F-4D97-AF65-F5344CB8AC3E}">
        <p14:creationId xmlns:p14="http://schemas.microsoft.com/office/powerpoint/2010/main" val="257549816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113</a:t>
            </a:fld>
            <a:endParaRPr lang="en-US"/>
          </a:p>
        </p:txBody>
      </p:sp>
      <p:sp>
        <p:nvSpPr>
          <p:cNvPr id="3" name="Title 2"/>
          <p:cNvSpPr>
            <a:spLocks noGrp="1"/>
          </p:cNvSpPr>
          <p:nvPr>
            <p:ph type="title"/>
          </p:nvPr>
        </p:nvSpPr>
        <p:spPr/>
        <p:txBody>
          <a:bodyPr/>
          <a:lstStyle/>
          <a:p>
            <a:r>
              <a:rPr lang="en-IN" dirty="0"/>
              <a:t>Applications</a:t>
            </a:r>
          </a:p>
        </p:txBody>
      </p:sp>
      <p:sp>
        <p:nvSpPr>
          <p:cNvPr id="4" name="Text Placeholder 3"/>
          <p:cNvSpPr>
            <a:spLocks noGrp="1"/>
          </p:cNvSpPr>
          <p:nvPr>
            <p:ph type="body" idx="1"/>
          </p:nvPr>
        </p:nvSpPr>
        <p:spPr/>
        <p:txBody>
          <a:bodyPr>
            <a:normAutofit/>
          </a:bodyPr>
          <a:lstStyle/>
          <a:p>
            <a:r>
              <a:rPr lang="en-US" dirty="0"/>
              <a:t>Ethical behavior</a:t>
            </a:r>
          </a:p>
          <a:p>
            <a:pPr lvl="1"/>
            <a:r>
              <a:rPr lang="en-US" dirty="0" smtClean="0"/>
              <a:t>enforces </a:t>
            </a:r>
            <a:r>
              <a:rPr lang="en-US" dirty="0"/>
              <a:t>honest behavior while maintaining privacy. </a:t>
            </a:r>
            <a:endParaRPr lang="en-US" dirty="0" smtClean="0"/>
          </a:p>
          <a:p>
            <a:pPr lvl="1"/>
            <a:r>
              <a:rPr lang="en-US" dirty="0" smtClean="0"/>
              <a:t>Roughly</a:t>
            </a:r>
            <a:r>
              <a:rPr lang="en-US" dirty="0"/>
              <a:t>, the idea is to force a user to prove, using a zero-knowledge proof, that its behavior is correct according to the </a:t>
            </a:r>
            <a:r>
              <a:rPr lang="en-US" dirty="0" smtClean="0"/>
              <a:t>protocol.</a:t>
            </a:r>
          </a:p>
          <a:p>
            <a:pPr lvl="1"/>
            <a:r>
              <a:rPr lang="en-US" dirty="0" smtClean="0"/>
              <a:t>Because </a:t>
            </a:r>
            <a:r>
              <a:rPr lang="en-US" dirty="0"/>
              <a:t>of soundness, we know that the user must really act honestly in order to be able to provide a valid proof. </a:t>
            </a:r>
            <a:endParaRPr lang="en-US" dirty="0" smtClean="0"/>
          </a:p>
          <a:p>
            <a:pPr lvl="1"/>
            <a:r>
              <a:rPr lang="en-US" dirty="0" smtClean="0"/>
              <a:t>Because </a:t>
            </a:r>
            <a:r>
              <a:rPr lang="en-US" dirty="0"/>
              <a:t>of zero </a:t>
            </a:r>
            <a:r>
              <a:rPr lang="en-US" dirty="0" smtClean="0"/>
              <a:t>knowledge, the </a:t>
            </a:r>
            <a:r>
              <a:rPr lang="en-US" dirty="0"/>
              <a:t>user does not compromise the privacy of its secrets in the process of providing the proof</a:t>
            </a:r>
            <a:r>
              <a:rPr lang="en-US" dirty="0" smtClean="0"/>
              <a:t>.</a:t>
            </a:r>
            <a:endParaRPr lang="en-US" dirty="0"/>
          </a:p>
          <a:p>
            <a:endParaRPr lang="en-IN" dirty="0"/>
          </a:p>
        </p:txBody>
      </p:sp>
    </p:spTree>
    <p:extLst>
      <p:ext uri="{BB962C8B-B14F-4D97-AF65-F5344CB8AC3E}">
        <p14:creationId xmlns:p14="http://schemas.microsoft.com/office/powerpoint/2010/main" val="229011969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114</a:t>
            </a:fld>
            <a:endParaRPr lang="en-US"/>
          </a:p>
        </p:txBody>
      </p:sp>
      <p:sp>
        <p:nvSpPr>
          <p:cNvPr id="3" name="Title 2"/>
          <p:cNvSpPr>
            <a:spLocks noGrp="1"/>
          </p:cNvSpPr>
          <p:nvPr>
            <p:ph type="title"/>
          </p:nvPr>
        </p:nvSpPr>
        <p:spPr/>
        <p:txBody>
          <a:bodyPr/>
          <a:lstStyle/>
          <a:p>
            <a:r>
              <a:rPr lang="en-IN" dirty="0" smtClean="0"/>
              <a:t>Applications </a:t>
            </a:r>
            <a:endParaRPr lang="en-IN" dirty="0"/>
          </a:p>
        </p:txBody>
      </p:sp>
      <p:sp>
        <p:nvSpPr>
          <p:cNvPr id="4" name="Text Placeholder 3"/>
          <p:cNvSpPr>
            <a:spLocks noGrp="1"/>
          </p:cNvSpPr>
          <p:nvPr>
            <p:ph type="body" idx="1"/>
          </p:nvPr>
        </p:nvSpPr>
        <p:spPr/>
        <p:txBody>
          <a:bodyPr/>
          <a:lstStyle/>
          <a:p>
            <a:r>
              <a:rPr lang="en-US" dirty="0"/>
              <a:t>Nuclear disarmament</a:t>
            </a:r>
          </a:p>
          <a:p>
            <a:pPr lvl="1"/>
            <a:r>
              <a:rPr lang="en-US" dirty="0"/>
              <a:t>In 2016, the Princeton Plasma Physics Laboratory and Princeton University demonstrated a technique that may have applicability to future nuclear disarmament talks</a:t>
            </a:r>
            <a:r>
              <a:rPr lang="en-US" dirty="0" smtClean="0"/>
              <a:t>.</a:t>
            </a:r>
          </a:p>
          <a:p>
            <a:pPr lvl="1"/>
            <a:r>
              <a:rPr lang="en-US" dirty="0" smtClean="0"/>
              <a:t> </a:t>
            </a:r>
            <a:r>
              <a:rPr lang="en-US" dirty="0"/>
              <a:t>It would allow inspectors to confirm whether or not an object is indeed a nuclear weapon without recording, sharing or revealing the internal workings which might be secret</a:t>
            </a:r>
            <a:r>
              <a:rPr lang="en-US" dirty="0" smtClean="0"/>
              <a:t>.</a:t>
            </a:r>
            <a:endParaRPr lang="en-US" dirty="0"/>
          </a:p>
          <a:p>
            <a:endParaRPr lang="en-IN" dirty="0"/>
          </a:p>
        </p:txBody>
      </p:sp>
    </p:spTree>
    <p:extLst>
      <p:ext uri="{BB962C8B-B14F-4D97-AF65-F5344CB8AC3E}">
        <p14:creationId xmlns:p14="http://schemas.microsoft.com/office/powerpoint/2010/main" val="315770674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115</a:t>
            </a:fld>
            <a:endParaRPr lang="en-US"/>
          </a:p>
        </p:txBody>
      </p:sp>
      <p:sp>
        <p:nvSpPr>
          <p:cNvPr id="3" name="Title 2"/>
          <p:cNvSpPr>
            <a:spLocks noGrp="1"/>
          </p:cNvSpPr>
          <p:nvPr>
            <p:ph type="title"/>
          </p:nvPr>
        </p:nvSpPr>
        <p:spPr/>
        <p:txBody>
          <a:bodyPr/>
          <a:lstStyle/>
          <a:p>
            <a:r>
              <a:rPr lang="en-IN" dirty="0"/>
              <a:t>Applications</a:t>
            </a:r>
          </a:p>
        </p:txBody>
      </p:sp>
      <p:sp>
        <p:nvSpPr>
          <p:cNvPr id="4" name="Text Placeholder 3"/>
          <p:cNvSpPr>
            <a:spLocks noGrp="1"/>
          </p:cNvSpPr>
          <p:nvPr>
            <p:ph type="body" idx="1"/>
          </p:nvPr>
        </p:nvSpPr>
        <p:spPr/>
        <p:txBody>
          <a:bodyPr>
            <a:normAutofit fontScale="85000" lnSpcReduction="20000"/>
          </a:bodyPr>
          <a:lstStyle/>
          <a:p>
            <a:r>
              <a:rPr lang="en-US" dirty="0" err="1"/>
              <a:t>Blockchains</a:t>
            </a:r>
            <a:endParaRPr lang="en-US" dirty="0"/>
          </a:p>
          <a:p>
            <a:pPr lvl="1"/>
            <a:r>
              <a:rPr lang="en-US" dirty="0"/>
              <a:t>Zero-knowledge proofs were applied in the </a:t>
            </a:r>
            <a:r>
              <a:rPr lang="en-US" dirty="0" err="1"/>
              <a:t>Zerocoin</a:t>
            </a:r>
            <a:r>
              <a:rPr lang="en-US" dirty="0"/>
              <a:t> and </a:t>
            </a:r>
            <a:r>
              <a:rPr lang="en-US" dirty="0" err="1"/>
              <a:t>Zerocash</a:t>
            </a:r>
            <a:r>
              <a:rPr lang="en-US" dirty="0"/>
              <a:t> protocols, which culminated in the birth of </a:t>
            </a:r>
            <a:r>
              <a:rPr lang="en-US" dirty="0" err="1" smtClean="0"/>
              <a:t>Zcoin</a:t>
            </a:r>
            <a:r>
              <a:rPr lang="en-US" dirty="0" smtClean="0"/>
              <a:t> </a:t>
            </a:r>
            <a:r>
              <a:rPr lang="en-US" dirty="0"/>
              <a:t>and </a:t>
            </a:r>
            <a:r>
              <a:rPr lang="en-US" dirty="0" err="1"/>
              <a:t>Zcash</a:t>
            </a:r>
            <a:r>
              <a:rPr lang="en-US" dirty="0"/>
              <a:t> </a:t>
            </a:r>
            <a:r>
              <a:rPr lang="en-US" dirty="0" err="1"/>
              <a:t>cryptocurrencies</a:t>
            </a:r>
            <a:r>
              <a:rPr lang="en-US" dirty="0"/>
              <a:t> in 2016. </a:t>
            </a:r>
            <a:endParaRPr lang="en-US" dirty="0" smtClean="0"/>
          </a:p>
          <a:p>
            <a:pPr lvl="1"/>
            <a:r>
              <a:rPr lang="en-US" dirty="0" err="1" smtClean="0"/>
              <a:t>Zerocoin</a:t>
            </a:r>
            <a:r>
              <a:rPr lang="en-US" dirty="0" smtClean="0"/>
              <a:t> </a:t>
            </a:r>
            <a:r>
              <a:rPr lang="en-US" dirty="0"/>
              <a:t>has a built-in mixing model that does not trust any peers or </a:t>
            </a:r>
            <a:r>
              <a:rPr lang="en-US" dirty="0" err="1"/>
              <a:t>centralised</a:t>
            </a:r>
            <a:r>
              <a:rPr lang="en-US" dirty="0"/>
              <a:t> mixing providers to ensure anonymity</a:t>
            </a:r>
            <a:r>
              <a:rPr lang="en-US" dirty="0" smtClean="0"/>
              <a:t>.</a:t>
            </a:r>
          </a:p>
          <a:p>
            <a:pPr lvl="1"/>
            <a:r>
              <a:rPr lang="en-US" dirty="0" smtClean="0"/>
              <a:t> </a:t>
            </a:r>
            <a:r>
              <a:rPr lang="en-US" dirty="0"/>
              <a:t>Users can transact in a base currency and can cycle the currency into and out of </a:t>
            </a:r>
            <a:r>
              <a:rPr lang="en-US" dirty="0" err="1" smtClean="0"/>
              <a:t>Zerocoins</a:t>
            </a:r>
            <a:r>
              <a:rPr lang="en-US" dirty="0" smtClean="0"/>
              <a:t>.</a:t>
            </a:r>
          </a:p>
          <a:p>
            <a:pPr lvl="1"/>
            <a:r>
              <a:rPr lang="en-US" dirty="0" smtClean="0"/>
              <a:t> </a:t>
            </a:r>
            <a:r>
              <a:rPr lang="en-US" dirty="0"/>
              <a:t>The </a:t>
            </a:r>
            <a:r>
              <a:rPr lang="en-US" dirty="0" err="1"/>
              <a:t>Zerocash</a:t>
            </a:r>
            <a:r>
              <a:rPr lang="en-US" dirty="0"/>
              <a:t> protocol uses a similar model </a:t>
            </a:r>
            <a:r>
              <a:rPr lang="en-US" dirty="0" smtClean="0"/>
              <a:t>except </a:t>
            </a:r>
            <a:r>
              <a:rPr lang="en-US" dirty="0"/>
              <a:t>that it can obscure the transaction amount, while </a:t>
            </a:r>
            <a:r>
              <a:rPr lang="en-US" dirty="0" err="1"/>
              <a:t>Zerocoin</a:t>
            </a:r>
            <a:r>
              <a:rPr lang="en-US" dirty="0"/>
              <a:t> cannot. </a:t>
            </a:r>
            <a:endParaRPr lang="en-US" dirty="0" smtClean="0"/>
          </a:p>
          <a:p>
            <a:pPr lvl="1"/>
            <a:r>
              <a:rPr lang="en-US" dirty="0" smtClean="0"/>
              <a:t>Given </a:t>
            </a:r>
            <a:r>
              <a:rPr lang="en-US" dirty="0"/>
              <a:t>significant restrictions of transaction data on the </a:t>
            </a:r>
            <a:r>
              <a:rPr lang="en-US" dirty="0" err="1"/>
              <a:t>Zerocash</a:t>
            </a:r>
            <a:r>
              <a:rPr lang="en-US" dirty="0"/>
              <a:t> network, </a:t>
            </a:r>
            <a:r>
              <a:rPr lang="en-US" dirty="0" err="1"/>
              <a:t>Zerocash</a:t>
            </a:r>
            <a:r>
              <a:rPr lang="en-US" dirty="0"/>
              <a:t> is less prone to privacy timing attacks when compared to </a:t>
            </a:r>
            <a:r>
              <a:rPr lang="en-US" dirty="0" err="1"/>
              <a:t>Zerocoin</a:t>
            </a:r>
            <a:r>
              <a:rPr lang="en-US" dirty="0" smtClean="0"/>
              <a:t>.</a:t>
            </a:r>
          </a:p>
          <a:p>
            <a:pPr lvl="1"/>
            <a:r>
              <a:rPr lang="en-US" dirty="0" smtClean="0"/>
              <a:t> </a:t>
            </a:r>
            <a:r>
              <a:rPr lang="en-US" dirty="0"/>
              <a:t>However, this additional layer of privacy can cause potentially undetected hyperinflation of </a:t>
            </a:r>
            <a:r>
              <a:rPr lang="en-US" dirty="0" err="1"/>
              <a:t>Zerocash</a:t>
            </a:r>
            <a:r>
              <a:rPr lang="en-US" dirty="0"/>
              <a:t> supply because fraudulent coins cannot be tracked</a:t>
            </a:r>
            <a:r>
              <a:rPr lang="en-US" dirty="0" smtClean="0"/>
              <a:t>.</a:t>
            </a:r>
            <a:endParaRPr lang="en-US" dirty="0"/>
          </a:p>
          <a:p>
            <a:pPr lvl="1"/>
            <a:endParaRPr lang="en-US" dirty="0"/>
          </a:p>
          <a:p>
            <a:endParaRPr lang="en-IN" dirty="0"/>
          </a:p>
        </p:txBody>
      </p:sp>
    </p:spTree>
    <p:extLst>
      <p:ext uri="{BB962C8B-B14F-4D97-AF65-F5344CB8AC3E}">
        <p14:creationId xmlns:p14="http://schemas.microsoft.com/office/powerpoint/2010/main" val="56665198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116</a:t>
            </a:fld>
            <a:endParaRPr lang="en-US"/>
          </a:p>
        </p:txBody>
      </p:sp>
      <p:sp>
        <p:nvSpPr>
          <p:cNvPr id="3" name="Title 2"/>
          <p:cNvSpPr>
            <a:spLocks noGrp="1"/>
          </p:cNvSpPr>
          <p:nvPr>
            <p:ph type="title"/>
          </p:nvPr>
        </p:nvSpPr>
        <p:spPr/>
        <p:txBody>
          <a:bodyPr/>
          <a:lstStyle/>
          <a:p>
            <a:r>
              <a:rPr lang="en-IN" dirty="0"/>
              <a:t>Applications</a:t>
            </a:r>
          </a:p>
        </p:txBody>
      </p:sp>
      <p:sp>
        <p:nvSpPr>
          <p:cNvPr id="4" name="Text Placeholder 3"/>
          <p:cNvSpPr>
            <a:spLocks noGrp="1"/>
          </p:cNvSpPr>
          <p:nvPr>
            <p:ph type="body" idx="1"/>
          </p:nvPr>
        </p:nvSpPr>
        <p:spPr/>
        <p:txBody>
          <a:bodyPr>
            <a:normAutofit fontScale="92500"/>
          </a:bodyPr>
          <a:lstStyle/>
          <a:p>
            <a:r>
              <a:rPr lang="en-US" dirty="0" err="1" smtClean="0"/>
              <a:t>Blockchains</a:t>
            </a:r>
            <a:r>
              <a:rPr lang="en-US" dirty="0" smtClean="0"/>
              <a:t>.. </a:t>
            </a:r>
            <a:r>
              <a:rPr lang="en-US" dirty="0" err="1" smtClean="0"/>
              <a:t>Cont</a:t>
            </a:r>
            <a:endParaRPr lang="en-US" dirty="0" smtClean="0"/>
          </a:p>
          <a:p>
            <a:pPr lvl="1"/>
            <a:r>
              <a:rPr lang="en-US" dirty="0" smtClean="0"/>
              <a:t>In </a:t>
            </a:r>
            <a:r>
              <a:rPr lang="en-US" dirty="0"/>
              <a:t>2018, Bulletproofs were introduced. </a:t>
            </a:r>
            <a:endParaRPr lang="en-US" dirty="0" smtClean="0"/>
          </a:p>
          <a:p>
            <a:pPr lvl="1"/>
            <a:r>
              <a:rPr lang="en-US" dirty="0" smtClean="0"/>
              <a:t>Bulletproofs </a:t>
            </a:r>
            <a:r>
              <a:rPr lang="en-US" dirty="0"/>
              <a:t>are an improvement from non-interactive zero-knowledge proof where trusted setup is not needed</a:t>
            </a:r>
            <a:r>
              <a:rPr lang="en-US" dirty="0" smtClean="0"/>
              <a:t>.</a:t>
            </a:r>
          </a:p>
          <a:p>
            <a:pPr lvl="1"/>
            <a:r>
              <a:rPr lang="en-US" dirty="0" smtClean="0"/>
              <a:t> </a:t>
            </a:r>
            <a:r>
              <a:rPr lang="en-US" dirty="0"/>
              <a:t>It was later implemented into the </a:t>
            </a:r>
            <a:r>
              <a:rPr lang="en-US" dirty="0" err="1"/>
              <a:t>Mimblewimble</a:t>
            </a:r>
            <a:r>
              <a:rPr lang="en-US" dirty="0"/>
              <a:t> protocol </a:t>
            </a:r>
            <a:r>
              <a:rPr lang="en-US" dirty="0" smtClean="0"/>
              <a:t>and </a:t>
            </a:r>
            <a:r>
              <a:rPr lang="en-US" dirty="0" err="1"/>
              <a:t>Monero</a:t>
            </a:r>
            <a:r>
              <a:rPr lang="en-US" dirty="0"/>
              <a:t> </a:t>
            </a:r>
            <a:r>
              <a:rPr lang="en-US" dirty="0" err="1" smtClean="0"/>
              <a:t>cryptocurrency</a:t>
            </a:r>
            <a:r>
              <a:rPr lang="en-US" dirty="0" smtClean="0"/>
              <a:t>.</a:t>
            </a:r>
          </a:p>
          <a:p>
            <a:pPr lvl="1"/>
            <a:r>
              <a:rPr lang="en-US" dirty="0" smtClean="0"/>
              <a:t>In </a:t>
            </a:r>
            <a:r>
              <a:rPr lang="en-US" dirty="0"/>
              <a:t>2019, </a:t>
            </a:r>
            <a:r>
              <a:rPr lang="en-US" dirty="0" err="1"/>
              <a:t>Firo</a:t>
            </a:r>
            <a:r>
              <a:rPr lang="en-US" dirty="0"/>
              <a:t> implemented the Sigma protocol, which is an improvement on the </a:t>
            </a:r>
            <a:r>
              <a:rPr lang="en-US" dirty="0" err="1"/>
              <a:t>Zerocoin</a:t>
            </a:r>
            <a:r>
              <a:rPr lang="en-US" dirty="0"/>
              <a:t> protocol without trusted </a:t>
            </a:r>
            <a:r>
              <a:rPr lang="en-US" dirty="0" smtClean="0"/>
              <a:t>setup.</a:t>
            </a:r>
          </a:p>
          <a:p>
            <a:pPr lvl="1"/>
            <a:r>
              <a:rPr lang="en-US" dirty="0" smtClean="0"/>
              <a:t>In </a:t>
            </a:r>
            <a:r>
              <a:rPr lang="en-US" dirty="0"/>
              <a:t>the same year, </a:t>
            </a:r>
            <a:r>
              <a:rPr lang="en-US" dirty="0" err="1"/>
              <a:t>Firo</a:t>
            </a:r>
            <a:r>
              <a:rPr lang="en-US" dirty="0"/>
              <a:t> introduced the </a:t>
            </a:r>
            <a:r>
              <a:rPr lang="en-US" dirty="0" err="1"/>
              <a:t>Lelantus</a:t>
            </a:r>
            <a:r>
              <a:rPr lang="en-US" dirty="0"/>
              <a:t> protocol, an improvement on the Sigma protocol, where the former hides the origin and amount of a transaction</a:t>
            </a:r>
            <a:r>
              <a:rPr lang="en-US" dirty="0" smtClean="0"/>
              <a:t>.</a:t>
            </a:r>
            <a:endParaRPr lang="en-IN" dirty="0"/>
          </a:p>
          <a:p>
            <a:endParaRPr lang="en-IN" dirty="0"/>
          </a:p>
        </p:txBody>
      </p:sp>
    </p:spTree>
    <p:extLst>
      <p:ext uri="{BB962C8B-B14F-4D97-AF65-F5344CB8AC3E}">
        <p14:creationId xmlns:p14="http://schemas.microsoft.com/office/powerpoint/2010/main" val="149488601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117</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lstStyle/>
          <a:p>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625056210"/>
              </p:ext>
            </p:extLst>
          </p:nvPr>
        </p:nvGraphicFramePr>
        <p:xfrm>
          <a:off x="755390" y="228600"/>
          <a:ext cx="8160010" cy="5760750"/>
        </p:xfrm>
        <a:graphic>
          <a:graphicData uri="http://schemas.openxmlformats.org/drawingml/2006/table">
            <a:tbl>
              <a:tblPr/>
              <a:tblGrid>
                <a:gridCol w="4080005"/>
                <a:gridCol w="4080005"/>
              </a:tblGrid>
              <a:tr h="324358">
                <a:tc>
                  <a:txBody>
                    <a:bodyPr/>
                    <a:lstStyle/>
                    <a:p>
                      <a:r>
                        <a:rPr lang="en-IN" sz="1800" b="1" dirty="0" smtClean="0">
                          <a:solidFill>
                            <a:srgbClr val="555555"/>
                          </a:solidFill>
                          <a:effectLst/>
                        </a:rPr>
                        <a:t>Advantages</a:t>
                      </a:r>
                      <a:endParaRPr lang="en-IN" sz="1800" b="1" dirty="0">
                        <a:solidFill>
                          <a:srgbClr val="555555"/>
                        </a:solidFill>
                        <a:effectLst/>
                      </a:endParaRPr>
                    </a:p>
                  </a:txBody>
                  <a:tcPr marL="119893" marR="119893" marT="44960" marB="44960" anchor="ctr">
                    <a:lnL w="0" cap="flat" cmpd="sng" algn="ctr">
                      <a:solidFill>
                        <a:srgbClr val="EEEEEE"/>
                      </a:solidFill>
                      <a:prstDash val="solid"/>
                      <a:round/>
                      <a:headEnd type="none" w="med" len="med"/>
                      <a:tailEnd type="none" w="med" len="med"/>
                    </a:lnL>
                    <a:lnR w="0" cap="flat" cmpd="sng" algn="ctr">
                      <a:solidFill>
                        <a:srgbClr val="EEEEEE"/>
                      </a:solidFill>
                      <a:prstDash val="solid"/>
                      <a:round/>
                      <a:headEnd type="none" w="med" len="med"/>
                      <a:tailEnd type="none" w="med" len="med"/>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3F4F5"/>
                    </a:solidFill>
                  </a:tcPr>
                </a:tc>
                <a:tc>
                  <a:txBody>
                    <a:bodyPr/>
                    <a:lstStyle/>
                    <a:p>
                      <a:r>
                        <a:rPr lang="en-IN" sz="1800" b="1">
                          <a:solidFill>
                            <a:srgbClr val="555555"/>
                          </a:solidFill>
                          <a:effectLst/>
                        </a:rPr>
                        <a:t>Disadvantages</a:t>
                      </a:r>
                    </a:p>
                  </a:txBody>
                  <a:tcPr marL="119893" marR="119893" marT="44960" marB="44960" anchor="ctr">
                    <a:lnL w="0" cap="flat" cmpd="sng" algn="ctr">
                      <a:solidFill>
                        <a:srgbClr val="EEEEEE"/>
                      </a:solidFill>
                      <a:prstDash val="solid"/>
                      <a:round/>
                      <a:headEnd type="none" w="med" len="med"/>
                      <a:tailEnd type="none" w="med" len="med"/>
                    </a:lnL>
                    <a:lnR w="6350" cap="flat" cmpd="sng" algn="ctr">
                      <a:solidFill>
                        <a:srgbClr val="EEEEEE"/>
                      </a:solidFill>
                      <a:prstDash val="solid"/>
                      <a:round/>
                      <a:headEnd type="none" w="med" len="med"/>
                      <a:tailEnd type="none" w="med" len="med"/>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3F4F5"/>
                    </a:solidFill>
                  </a:tcPr>
                </a:tc>
              </a:tr>
              <a:tr h="1553901">
                <a:tc>
                  <a:txBody>
                    <a:bodyPr/>
                    <a:lstStyle/>
                    <a:p>
                      <a:r>
                        <a:rPr lang="en-US" sz="1800" b="1">
                          <a:effectLst/>
                        </a:rPr>
                        <a:t>Simplicity</a:t>
                      </a:r>
                      <a:r>
                        <a:rPr lang="en-US" sz="1800">
                          <a:effectLst/>
                        </a:rPr>
                        <a:t/>
                      </a:r>
                      <a:br>
                        <a:rPr lang="en-US" sz="1800">
                          <a:effectLst/>
                        </a:rPr>
                      </a:br>
                      <a:r>
                        <a:rPr lang="en-US" sz="1800">
                          <a:effectLst/>
                        </a:rPr>
                        <a:t>Does not require any complicated encryption methods.</a:t>
                      </a:r>
                    </a:p>
                  </a:txBody>
                  <a:tcPr marL="119893" marR="119893" marT="29973" marB="29973" anchor="ctr">
                    <a:lnL w="0" cap="flat" cmpd="sng" algn="ctr">
                      <a:solidFill>
                        <a:srgbClr val="EEEEEE"/>
                      </a:solidFill>
                      <a:prstDash val="solid"/>
                      <a:round/>
                      <a:headEnd type="none" w="med" len="med"/>
                      <a:tailEnd type="none" w="med" len="med"/>
                    </a:lnL>
                    <a:lnR w="0" cap="flat" cmpd="sng" algn="ctr">
                      <a:solidFill>
                        <a:srgbClr val="EEEEEE"/>
                      </a:solidFill>
                      <a:prstDash val="solid"/>
                      <a:round/>
                      <a:headEnd type="none" w="med" len="med"/>
                      <a:tailEnd type="none" w="med" len="med"/>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0F0F0"/>
                    </a:solidFill>
                  </a:tcPr>
                </a:tc>
                <a:tc>
                  <a:txBody>
                    <a:bodyPr/>
                    <a:lstStyle/>
                    <a:p>
                      <a:r>
                        <a:rPr lang="en-US" sz="1800" b="1">
                          <a:effectLst/>
                        </a:rPr>
                        <a:t>Limited</a:t>
                      </a:r>
                      <a:br>
                        <a:rPr lang="en-US" sz="1800" b="1">
                          <a:effectLst/>
                        </a:rPr>
                      </a:br>
                      <a:r>
                        <a:rPr lang="en-US" sz="1800">
                          <a:effectLst/>
                        </a:rPr>
                        <a:t>The protocols for ZKP’s usually rely on mathematical equations and numerical answers. Any other method requires a translation.</a:t>
                      </a:r>
                    </a:p>
                  </a:txBody>
                  <a:tcPr marL="119893" marR="119893" marT="29973" marB="29973" anchor="ctr">
                    <a:lnL w="0" cap="flat" cmpd="sng" algn="ctr">
                      <a:solidFill>
                        <a:srgbClr val="EEEEEE"/>
                      </a:solidFill>
                      <a:prstDash val="solid"/>
                      <a:round/>
                      <a:headEnd type="none" w="med" len="med"/>
                      <a:tailEnd type="none" w="med" len="med"/>
                    </a:lnL>
                    <a:lnR w="6350" cap="flat" cmpd="sng" algn="ctr">
                      <a:solidFill>
                        <a:srgbClr val="EEEEEE"/>
                      </a:solidFill>
                      <a:prstDash val="solid"/>
                      <a:round/>
                      <a:headEnd type="none" w="med" len="med"/>
                      <a:tailEnd type="none" w="med" len="med"/>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0F0F0"/>
                    </a:solidFill>
                  </a:tcPr>
                </a:tc>
              </a:tr>
              <a:tr h="1765111">
                <a:tc>
                  <a:txBody>
                    <a:bodyPr/>
                    <a:lstStyle/>
                    <a:p>
                      <a:r>
                        <a:rPr lang="en-US" sz="1800" b="1" dirty="0">
                          <a:effectLst/>
                        </a:rPr>
                        <a:t>Privacy</a:t>
                      </a:r>
                      <a:r>
                        <a:rPr lang="en-US" sz="1800" dirty="0">
                          <a:effectLst/>
                        </a:rPr>
                        <a:t/>
                      </a:r>
                      <a:br>
                        <a:rPr lang="en-US" sz="1800" dirty="0">
                          <a:effectLst/>
                        </a:rPr>
                      </a:br>
                      <a:r>
                        <a:rPr lang="en-US" sz="1800" dirty="0">
                          <a:effectLst/>
                        </a:rPr>
                        <a:t>Increases the privacy of users by avoiding the reveal of personal information in public </a:t>
                      </a:r>
                      <a:r>
                        <a:rPr lang="en-US" sz="1800" dirty="0" err="1">
                          <a:effectLst/>
                        </a:rPr>
                        <a:t>blockchains</a:t>
                      </a:r>
                      <a:r>
                        <a:rPr lang="en-US" sz="1800" dirty="0">
                          <a:effectLst/>
                        </a:rPr>
                        <a:t>.</a:t>
                      </a:r>
                    </a:p>
                  </a:txBody>
                  <a:tcPr marL="119893" marR="119893" marT="29973" marB="29973" anchor="ctr">
                    <a:lnL w="0" cap="flat" cmpd="sng" algn="ctr">
                      <a:solidFill>
                        <a:srgbClr val="EEEEEE"/>
                      </a:solidFill>
                      <a:prstDash val="solid"/>
                      <a:round/>
                      <a:headEnd type="none" w="med" len="med"/>
                      <a:tailEnd type="none" w="med" len="med"/>
                    </a:lnL>
                    <a:lnR w="0" cap="flat" cmpd="sng" algn="ctr">
                      <a:solidFill>
                        <a:srgbClr val="EEEEEE"/>
                      </a:solidFill>
                      <a:prstDash val="solid"/>
                      <a:round/>
                      <a:headEnd type="none" w="med" len="med"/>
                      <a:tailEnd type="none" w="med" len="med"/>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3F4F5"/>
                    </a:solidFill>
                  </a:tcPr>
                </a:tc>
                <a:tc>
                  <a:txBody>
                    <a:bodyPr/>
                    <a:lstStyle/>
                    <a:p>
                      <a:r>
                        <a:rPr lang="en-US" sz="1800" b="1">
                          <a:effectLst/>
                        </a:rPr>
                        <a:t>Requires a large amount of computing power</a:t>
                      </a:r>
                      <a:br>
                        <a:rPr lang="en-US" sz="1800" b="1">
                          <a:effectLst/>
                        </a:rPr>
                      </a:br>
                      <a:r>
                        <a:rPr lang="en-US" sz="1800">
                          <a:effectLst/>
                        </a:rPr>
                        <a:t>There are around 2000 computations per ZKP transaction that each require a certain amount of time to process.</a:t>
                      </a:r>
                    </a:p>
                  </a:txBody>
                  <a:tcPr marL="119893" marR="119893" marT="29973" marB="29973" anchor="ctr">
                    <a:lnL w="0" cap="flat" cmpd="sng" algn="ctr">
                      <a:solidFill>
                        <a:srgbClr val="EEEEEE"/>
                      </a:solidFill>
                      <a:prstDash val="solid"/>
                      <a:round/>
                      <a:headEnd type="none" w="med" len="med"/>
                      <a:tailEnd type="none" w="med" len="med"/>
                    </a:lnL>
                    <a:lnR w="6350" cap="flat" cmpd="sng" algn="ctr">
                      <a:solidFill>
                        <a:srgbClr val="EEEEEE"/>
                      </a:solidFill>
                      <a:prstDash val="solid"/>
                      <a:round/>
                      <a:headEnd type="none" w="med" len="med"/>
                      <a:tailEnd type="none" w="med" len="med"/>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3F4F5"/>
                    </a:solidFill>
                  </a:tcPr>
                </a:tc>
              </a:tr>
              <a:tr h="1131481">
                <a:tc>
                  <a:txBody>
                    <a:bodyPr/>
                    <a:lstStyle/>
                    <a:p>
                      <a:r>
                        <a:rPr lang="en-US" sz="1800" b="1">
                          <a:effectLst/>
                        </a:rPr>
                        <a:t>Security</a:t>
                      </a:r>
                      <a:r>
                        <a:rPr lang="en-US" sz="1800">
                          <a:effectLst/>
                        </a:rPr>
                        <a:t/>
                      </a:r>
                      <a:br>
                        <a:rPr lang="en-US" sz="1800">
                          <a:effectLst/>
                        </a:rPr>
                      </a:br>
                      <a:r>
                        <a:rPr lang="en-US" sz="1800">
                          <a:effectLst/>
                        </a:rPr>
                        <a:t>Strengthens security of information by replacing ineffective authentication methods.</a:t>
                      </a:r>
                    </a:p>
                  </a:txBody>
                  <a:tcPr marL="119893" marR="119893" marT="29973" marB="29973" anchor="ctr">
                    <a:lnL w="0" cap="flat" cmpd="sng" algn="ctr">
                      <a:solidFill>
                        <a:srgbClr val="EEEEEE"/>
                      </a:solidFill>
                      <a:prstDash val="solid"/>
                      <a:round/>
                      <a:headEnd type="none" w="med" len="med"/>
                      <a:tailEnd type="none" w="med" len="med"/>
                    </a:lnL>
                    <a:lnR w="0" cap="flat" cmpd="sng" algn="ctr">
                      <a:solidFill>
                        <a:srgbClr val="EEEEEE"/>
                      </a:solidFill>
                      <a:prstDash val="solid"/>
                      <a:round/>
                      <a:headEnd type="none" w="med" len="med"/>
                      <a:tailEnd type="none" w="med" len="med"/>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0F0F0"/>
                    </a:solidFill>
                  </a:tcPr>
                </a:tc>
                <a:tc>
                  <a:txBody>
                    <a:bodyPr/>
                    <a:lstStyle/>
                    <a:p>
                      <a:r>
                        <a:rPr lang="en-US" sz="1800" b="1">
                          <a:effectLst/>
                        </a:rPr>
                        <a:t>Restricted</a:t>
                      </a:r>
                      <a:br>
                        <a:rPr lang="en-US" sz="1800" b="1">
                          <a:effectLst/>
                        </a:rPr>
                      </a:br>
                      <a:r>
                        <a:rPr lang="en-US" sz="1800">
                          <a:effectLst/>
                        </a:rPr>
                        <a:t>If the originator of a transaction forgets their information, all the data associated with it is lost.</a:t>
                      </a:r>
                    </a:p>
                  </a:txBody>
                  <a:tcPr marL="119893" marR="119893" marT="29973" marB="29973" anchor="ctr">
                    <a:lnL w="0" cap="flat" cmpd="sng" algn="ctr">
                      <a:solidFill>
                        <a:srgbClr val="EEEEEE"/>
                      </a:solidFill>
                      <a:prstDash val="solid"/>
                      <a:round/>
                      <a:headEnd type="none" w="med" len="med"/>
                      <a:tailEnd type="none" w="med" len="med"/>
                    </a:lnL>
                    <a:lnR w="6350" cap="flat" cmpd="sng" algn="ctr">
                      <a:solidFill>
                        <a:srgbClr val="EEEEEE"/>
                      </a:solidFill>
                      <a:prstDash val="solid"/>
                      <a:round/>
                      <a:headEnd type="none" w="med" len="med"/>
                      <a:tailEnd type="none" w="med" len="med"/>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0F0F0"/>
                    </a:solidFill>
                  </a:tcPr>
                </a:tc>
              </a:tr>
              <a:tr h="920272">
                <a:tc>
                  <a:txBody>
                    <a:bodyPr/>
                    <a:lstStyle/>
                    <a:p>
                      <a:r>
                        <a:rPr lang="en-US" sz="1800" b="1">
                          <a:effectLst/>
                        </a:rPr>
                        <a:t>Scalability</a:t>
                      </a:r>
                      <a:r>
                        <a:rPr lang="en-US" sz="1800">
                          <a:effectLst/>
                        </a:rPr>
                        <a:t/>
                      </a:r>
                      <a:br>
                        <a:rPr lang="en-US" sz="1800">
                          <a:effectLst/>
                        </a:rPr>
                      </a:br>
                      <a:r>
                        <a:rPr lang="en-US" sz="1800">
                          <a:effectLst/>
                        </a:rPr>
                        <a:t>Increases blockchain throughput and scalability.</a:t>
                      </a:r>
                    </a:p>
                  </a:txBody>
                  <a:tcPr marL="119893" marR="119893" marT="29973" marB="29973" anchor="ctr">
                    <a:lnL w="0" cap="flat" cmpd="sng" algn="ctr">
                      <a:solidFill>
                        <a:srgbClr val="EEEEEE"/>
                      </a:solidFill>
                      <a:prstDash val="solid"/>
                      <a:round/>
                      <a:headEnd type="none" w="med" len="med"/>
                      <a:tailEnd type="none" w="med" len="med"/>
                    </a:lnL>
                    <a:lnR w="0" cap="flat" cmpd="sng" algn="ctr">
                      <a:solidFill>
                        <a:srgbClr val="EEEEEE"/>
                      </a:solidFill>
                      <a:prstDash val="solid"/>
                      <a:round/>
                      <a:headEnd type="none" w="med" len="med"/>
                      <a:tailEnd type="none" w="med" len="med"/>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3F4F5"/>
                    </a:solidFill>
                  </a:tcPr>
                </a:tc>
                <a:tc>
                  <a:txBody>
                    <a:bodyPr/>
                    <a:lstStyle/>
                    <a:p>
                      <a:r>
                        <a:rPr lang="en-US" sz="1800" b="1" dirty="0">
                          <a:effectLst/>
                        </a:rPr>
                        <a:t>Vulnerability</a:t>
                      </a:r>
                      <a:br>
                        <a:rPr lang="en-US" sz="1800" b="1" dirty="0">
                          <a:effectLst/>
                        </a:rPr>
                      </a:br>
                      <a:r>
                        <a:rPr lang="en-US" sz="1800" dirty="0">
                          <a:effectLst/>
                        </a:rPr>
                        <a:t>Potential vulnerability to advanced technologies like quantum computing.</a:t>
                      </a:r>
                    </a:p>
                  </a:txBody>
                  <a:tcPr marL="119893" marR="119893" marT="29973" marB="29973" anchor="ctr">
                    <a:lnL w="0" cap="flat" cmpd="sng" algn="ctr">
                      <a:solidFill>
                        <a:srgbClr val="EEEEEE"/>
                      </a:solidFill>
                      <a:prstDash val="solid"/>
                      <a:round/>
                      <a:headEnd type="none" w="med" len="med"/>
                      <a:tailEnd type="none" w="med" len="med"/>
                    </a:lnL>
                    <a:lnR w="6350" cap="flat" cmpd="sng" algn="ctr">
                      <a:solidFill>
                        <a:srgbClr val="EEEEEE"/>
                      </a:solidFill>
                      <a:prstDash val="solid"/>
                      <a:round/>
                      <a:headEnd type="none" w="med" len="med"/>
                      <a:tailEnd type="none" w="med" len="med"/>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3F4F5"/>
                    </a:solidFill>
                  </a:tcPr>
                </a:tc>
              </a:tr>
            </a:tbl>
          </a:graphicData>
        </a:graphic>
      </p:graphicFrame>
    </p:spTree>
    <p:extLst>
      <p:ext uri="{BB962C8B-B14F-4D97-AF65-F5344CB8AC3E}">
        <p14:creationId xmlns:p14="http://schemas.microsoft.com/office/powerpoint/2010/main" val="52117697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118</a:t>
            </a:fld>
            <a:endParaRPr lang="en-US"/>
          </a:p>
        </p:txBody>
      </p:sp>
      <p:sp>
        <p:nvSpPr>
          <p:cNvPr id="3" name="Title 2"/>
          <p:cNvSpPr>
            <a:spLocks noGrp="1"/>
          </p:cNvSpPr>
          <p:nvPr>
            <p:ph type="title"/>
          </p:nvPr>
        </p:nvSpPr>
        <p:spPr/>
        <p:txBody>
          <a:bodyPr/>
          <a:lstStyle/>
          <a:p>
            <a:r>
              <a:rPr lang="en-IN" dirty="0" smtClean="0"/>
              <a:t>References </a:t>
            </a:r>
            <a:endParaRPr lang="en-IN" dirty="0"/>
          </a:p>
        </p:txBody>
      </p:sp>
      <p:sp>
        <p:nvSpPr>
          <p:cNvPr id="4" name="Text Placeholder 3"/>
          <p:cNvSpPr>
            <a:spLocks noGrp="1"/>
          </p:cNvSpPr>
          <p:nvPr>
            <p:ph type="body" idx="1"/>
          </p:nvPr>
        </p:nvSpPr>
        <p:spPr/>
        <p:txBody>
          <a:bodyPr/>
          <a:lstStyle/>
          <a:p>
            <a:r>
              <a:rPr lang="en-IN" dirty="0">
                <a:hlinkClick r:id="rId2"/>
              </a:rPr>
              <a:t>https://blockheadtechnologies.com/zero-knowledge-proofs-a-powerful-addition-to-blockchain</a:t>
            </a:r>
            <a:r>
              <a:rPr lang="en-IN" dirty="0" smtClean="0">
                <a:hlinkClick r:id="rId2"/>
              </a:rPr>
              <a:t>/</a:t>
            </a:r>
            <a:r>
              <a:rPr lang="en-IN" dirty="0" smtClean="0"/>
              <a:t>, last retrieved on Nov 30,2022</a:t>
            </a:r>
          </a:p>
          <a:p>
            <a:r>
              <a:rPr lang="en-IN" dirty="0">
                <a:hlinkClick r:id="rId3"/>
              </a:rPr>
              <a:t>https://</a:t>
            </a:r>
            <a:r>
              <a:rPr lang="en-IN" dirty="0" smtClean="0">
                <a:hlinkClick r:id="rId3"/>
              </a:rPr>
              <a:t>en.wikipedia.org/wiki/Zero-knowledge_proof</a:t>
            </a:r>
            <a:r>
              <a:rPr lang="en-IN" dirty="0" smtClean="0"/>
              <a:t>, </a:t>
            </a:r>
            <a:r>
              <a:rPr lang="en-IN" dirty="0"/>
              <a:t>last retrieved on Nov </a:t>
            </a:r>
            <a:r>
              <a:rPr lang="en-IN" dirty="0" smtClean="0"/>
              <a:t>30,2022</a:t>
            </a:r>
          </a:p>
          <a:p>
            <a:r>
              <a:rPr lang="en-IN" dirty="0">
                <a:hlinkClick r:id="rId4"/>
              </a:rPr>
              <a:t>https://www.geeksforgeeks.org/zero-knowledge-proof</a:t>
            </a:r>
            <a:r>
              <a:rPr lang="en-IN" dirty="0" smtClean="0">
                <a:hlinkClick r:id="rId4"/>
              </a:rPr>
              <a:t>/</a:t>
            </a:r>
            <a:r>
              <a:rPr lang="en-IN" dirty="0" smtClean="0"/>
              <a:t>, </a:t>
            </a:r>
            <a:r>
              <a:rPr lang="en-IN" dirty="0"/>
              <a:t>last retrieved on Nov </a:t>
            </a:r>
            <a:r>
              <a:rPr lang="en-IN" dirty="0" smtClean="0"/>
              <a:t>30,2022</a:t>
            </a:r>
          </a:p>
          <a:p>
            <a:endParaRPr lang="en-IN" dirty="0"/>
          </a:p>
          <a:p>
            <a:endParaRPr lang="en-IN" dirty="0"/>
          </a:p>
        </p:txBody>
      </p:sp>
    </p:spTree>
    <p:extLst>
      <p:ext uri="{BB962C8B-B14F-4D97-AF65-F5344CB8AC3E}">
        <p14:creationId xmlns:p14="http://schemas.microsoft.com/office/powerpoint/2010/main" val="201428233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IN" dirty="0" smtClean="0">
                <a:solidFill>
                  <a:srgbClr val="C00000"/>
                </a:solidFill>
                <a:latin typeface="Marcellus" charset="0"/>
              </a:rPr>
              <a:t>Cryptographic Obfuscation</a:t>
            </a:r>
            <a:endParaRPr lang="en-IN" dirty="0">
              <a:solidFill>
                <a:srgbClr val="C00000"/>
              </a:solidFill>
              <a:latin typeface="Marcellus" charset="0"/>
            </a:endParaRPr>
          </a:p>
        </p:txBody>
      </p:sp>
      <p:sp>
        <p:nvSpPr>
          <p:cNvPr id="6" name="Subtitle 5"/>
          <p:cNvSpPr>
            <a:spLocks noGrp="1"/>
          </p:cNvSpPr>
          <p:nvPr>
            <p:ph type="subTitle" idx="1"/>
          </p:nvPr>
        </p:nvSpPr>
        <p:spPr/>
        <p:txBody>
          <a:bodyPr/>
          <a:lstStyle/>
          <a:p>
            <a:endParaRPr lang="en-IN"/>
          </a:p>
        </p:txBody>
      </p:sp>
      <p:sp>
        <p:nvSpPr>
          <p:cNvPr id="2" name="Slide Number Placeholder 1"/>
          <p:cNvSpPr>
            <a:spLocks noGrp="1"/>
          </p:cNvSpPr>
          <p:nvPr>
            <p:ph type="sldNum" idx="4294967295"/>
          </p:nvPr>
        </p:nvSpPr>
        <p:spPr>
          <a:xfrm>
            <a:off x="7086600" y="6356350"/>
            <a:ext cx="2057400" cy="365125"/>
          </a:xfrm>
          <a:prstGeom prst="rect">
            <a:avLst/>
          </a:prstGeom>
        </p:spPr>
        <p:txBody>
          <a:bodyPr/>
          <a:lstStyle/>
          <a:p>
            <a:pPr marL="0" lvl="0" indent="0" algn="l" rtl="0">
              <a:spcBef>
                <a:spcPts val="0"/>
              </a:spcBef>
              <a:spcAft>
                <a:spcPts val="0"/>
              </a:spcAft>
              <a:buNone/>
            </a:pPr>
            <a:fld id="{00000000-1234-1234-1234-123412341234}" type="slidenum">
              <a:rPr lang="en-US" smtClean="0"/>
              <a:t>119</a:t>
            </a:fld>
            <a:endParaRPr lang="en-US"/>
          </a:p>
        </p:txBody>
      </p:sp>
    </p:spTree>
    <p:extLst>
      <p:ext uri="{BB962C8B-B14F-4D97-AF65-F5344CB8AC3E}">
        <p14:creationId xmlns:p14="http://schemas.microsoft.com/office/powerpoint/2010/main" val="33190734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12</a:t>
            </a:fld>
            <a:endParaRPr>
              <a:solidFill>
                <a:srgbClr val="000000"/>
              </a:solidFill>
            </a:endParaRPr>
          </a:p>
        </p:txBody>
      </p:sp>
      <p:sp>
        <p:nvSpPr>
          <p:cNvPr id="178" name="Google Shape;178;p11"/>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179" name="Google Shape;179;p11"/>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180" name="Google Shape;180;p11"/>
          <p:cNvPicPr preferRelativeResize="0"/>
          <p:nvPr/>
        </p:nvPicPr>
        <p:blipFill rotWithShape="1">
          <a:blip r:embed="rId3">
            <a:alphaModFix/>
          </a:blip>
          <a:srcRect/>
          <a:stretch/>
        </p:blipFill>
        <p:spPr>
          <a:xfrm>
            <a:off x="539552" y="188640"/>
            <a:ext cx="8576953" cy="6120680"/>
          </a:xfrm>
          <a:prstGeom prst="rect">
            <a:avLst/>
          </a:prstGeom>
          <a:noFill/>
          <a:ln>
            <a:noFill/>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120</a:t>
            </a:fld>
            <a:endParaRPr lang="en-US"/>
          </a:p>
        </p:txBody>
      </p:sp>
      <p:sp>
        <p:nvSpPr>
          <p:cNvPr id="3" name="Title 2"/>
          <p:cNvSpPr>
            <a:spLocks noGrp="1"/>
          </p:cNvSpPr>
          <p:nvPr>
            <p:ph type="title"/>
          </p:nvPr>
        </p:nvSpPr>
        <p:spPr>
          <a:xfrm>
            <a:off x="415636" y="204878"/>
            <a:ext cx="8381039" cy="874951"/>
          </a:xfrm>
        </p:spPr>
        <p:txBody>
          <a:bodyPr/>
          <a:lstStyle/>
          <a:p>
            <a:r>
              <a:rPr lang="en-US" sz="2800" dirty="0" smtClean="0"/>
              <a:t>A </a:t>
            </a:r>
            <a:r>
              <a:rPr lang="en-US" sz="2800" dirty="0"/>
              <a:t>real life example </a:t>
            </a:r>
            <a:r>
              <a:rPr lang="en-US" sz="2800" dirty="0" smtClean="0"/>
              <a:t>1: Obfuscation </a:t>
            </a:r>
            <a:r>
              <a:rPr lang="en-US" sz="2800" dirty="0"/>
              <a:t>and </a:t>
            </a:r>
            <a:r>
              <a:rPr lang="en-US" sz="2800" dirty="0" err="1" smtClean="0"/>
              <a:t>SolarWinds</a:t>
            </a:r>
            <a:endParaRPr lang="en-IN" sz="2800" dirty="0"/>
          </a:p>
        </p:txBody>
      </p:sp>
      <p:sp>
        <p:nvSpPr>
          <p:cNvPr id="4" name="Text Placeholder 3"/>
          <p:cNvSpPr>
            <a:spLocks noGrp="1"/>
          </p:cNvSpPr>
          <p:nvPr>
            <p:ph type="body" idx="1"/>
          </p:nvPr>
        </p:nvSpPr>
        <p:spPr/>
        <p:txBody>
          <a:bodyPr>
            <a:normAutofit lnSpcReduction="10000"/>
          </a:bodyPr>
          <a:lstStyle/>
          <a:p>
            <a:r>
              <a:rPr lang="en-US" dirty="0" smtClean="0"/>
              <a:t>An </a:t>
            </a:r>
            <a:r>
              <a:rPr lang="en-US" dirty="0"/>
              <a:t>attack on </a:t>
            </a:r>
            <a:r>
              <a:rPr lang="en-US" dirty="0" err="1"/>
              <a:t>SolarWinds</a:t>
            </a:r>
            <a:r>
              <a:rPr lang="en-US" dirty="0"/>
              <a:t>, an Austin, Texas, IT management and monitoring software maker, which is thought to have started </a:t>
            </a:r>
            <a:r>
              <a:rPr lang="en-US" dirty="0" smtClean="0"/>
              <a:t>in </a:t>
            </a:r>
            <a:r>
              <a:rPr lang="en-US" dirty="0"/>
              <a:t>September </a:t>
            </a:r>
            <a:r>
              <a:rPr lang="en-US" dirty="0" smtClean="0"/>
              <a:t>2019</a:t>
            </a:r>
          </a:p>
          <a:p>
            <a:r>
              <a:rPr lang="en-US" dirty="0" smtClean="0"/>
              <a:t>The attack resulted </a:t>
            </a:r>
            <a:r>
              <a:rPr lang="en-US" dirty="0"/>
              <a:t>in a host of other companies and government agencies being breached. </a:t>
            </a:r>
            <a:endParaRPr lang="en-US" dirty="0" smtClean="0"/>
          </a:p>
          <a:p>
            <a:r>
              <a:rPr lang="en-US" dirty="0" smtClean="0"/>
              <a:t>The </a:t>
            </a:r>
            <a:r>
              <a:rPr lang="en-US" dirty="0"/>
              <a:t>attack was discovered in December 2020 and is attributed to Russian hackers. </a:t>
            </a:r>
            <a:endParaRPr lang="en-US" dirty="0" smtClean="0"/>
          </a:p>
          <a:p>
            <a:r>
              <a:rPr lang="en-US" dirty="0" smtClean="0"/>
              <a:t>It </a:t>
            </a:r>
            <a:r>
              <a:rPr lang="en-US" dirty="0"/>
              <a:t>initially compromised </a:t>
            </a:r>
            <a:r>
              <a:rPr lang="en-US" dirty="0" err="1"/>
              <a:t>SolarWinds</a:t>
            </a:r>
            <a:r>
              <a:rPr lang="en-US" dirty="0"/>
              <a:t>' </a:t>
            </a:r>
            <a:r>
              <a:rPr lang="en-US" dirty="0">
                <a:solidFill>
                  <a:srgbClr val="C00000"/>
                </a:solidFill>
              </a:rPr>
              <a:t>Orion IT management platform</a:t>
            </a:r>
            <a:r>
              <a:rPr lang="en-US" dirty="0"/>
              <a:t>.</a:t>
            </a:r>
            <a:endParaRPr lang="en-IN" dirty="0"/>
          </a:p>
        </p:txBody>
      </p:sp>
    </p:spTree>
    <p:extLst>
      <p:ext uri="{BB962C8B-B14F-4D97-AF65-F5344CB8AC3E}">
        <p14:creationId xmlns:p14="http://schemas.microsoft.com/office/powerpoint/2010/main" val="42795282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121</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a:xfrm>
            <a:off x="700004" y="1324629"/>
            <a:ext cx="8229600" cy="4806007"/>
          </a:xfrm>
        </p:spPr>
        <p:txBody>
          <a:bodyPr>
            <a:normAutofit fontScale="85000" lnSpcReduction="20000"/>
          </a:bodyPr>
          <a:lstStyle/>
          <a:p>
            <a:r>
              <a:rPr lang="en-US" dirty="0"/>
              <a:t>The attackers used </a:t>
            </a:r>
            <a:r>
              <a:rPr lang="en-US" dirty="0">
                <a:solidFill>
                  <a:srgbClr val="C00000"/>
                </a:solidFill>
              </a:rPr>
              <a:t>Sunburst malware, which combined obfuscation, machine learning and AI techniques to plant a backdoor </a:t>
            </a:r>
            <a:r>
              <a:rPr lang="en-US" dirty="0"/>
              <a:t>in software updates for the Orion platform. </a:t>
            </a:r>
            <a:endParaRPr lang="en-US" dirty="0" smtClean="0"/>
          </a:p>
          <a:p>
            <a:r>
              <a:rPr lang="en-US" dirty="0" smtClean="0"/>
              <a:t>To </a:t>
            </a:r>
            <a:r>
              <a:rPr lang="en-US" dirty="0"/>
              <a:t>disguise their efforts and bypass defenses, they </a:t>
            </a:r>
            <a:r>
              <a:rPr lang="en-US" dirty="0">
                <a:solidFill>
                  <a:srgbClr val="C00000"/>
                </a:solidFill>
              </a:rPr>
              <a:t>altered audit logs, deleted files and programs after use </a:t>
            </a:r>
            <a:r>
              <a:rPr lang="en-US" dirty="0"/>
              <a:t>and faked activity to make it appear as legitimate applications on the network.</a:t>
            </a:r>
          </a:p>
          <a:p>
            <a:r>
              <a:rPr lang="en-US" dirty="0" smtClean="0"/>
              <a:t>This </a:t>
            </a:r>
            <a:r>
              <a:rPr lang="en-US" dirty="0"/>
              <a:t>supply chain attack is suspected to have remained undetected for more than a year. </a:t>
            </a:r>
            <a:endParaRPr lang="en-US" dirty="0" smtClean="0"/>
          </a:p>
          <a:p>
            <a:r>
              <a:rPr lang="en-US" dirty="0" smtClean="0"/>
              <a:t>The </a:t>
            </a:r>
            <a:r>
              <a:rPr lang="en-US" dirty="0"/>
              <a:t>malware inserted in the Orion code </a:t>
            </a:r>
            <a:r>
              <a:rPr lang="en-US" dirty="0">
                <a:solidFill>
                  <a:srgbClr val="C00000"/>
                </a:solidFill>
              </a:rPr>
              <a:t>lay dormant and hidden until users downloaded </a:t>
            </a:r>
            <a:r>
              <a:rPr lang="en-US" dirty="0"/>
              <a:t>the infected updates. </a:t>
            </a:r>
            <a:r>
              <a:rPr lang="en-US" dirty="0" smtClean="0"/>
              <a:t> (logic bombs)</a:t>
            </a:r>
          </a:p>
          <a:p>
            <a:r>
              <a:rPr lang="en-US" dirty="0" smtClean="0"/>
              <a:t>It </a:t>
            </a:r>
            <a:r>
              <a:rPr lang="en-US" dirty="0"/>
              <a:t>then </a:t>
            </a:r>
            <a:r>
              <a:rPr lang="en-US" dirty="0">
                <a:solidFill>
                  <a:srgbClr val="C00000"/>
                </a:solidFill>
              </a:rPr>
              <a:t>spread through the network undetected and infected</a:t>
            </a:r>
            <a:r>
              <a:rPr lang="en-US" dirty="0"/>
              <a:t> a long list of organizations using Orion.</a:t>
            </a:r>
            <a:endParaRPr lang="en-IN" dirty="0"/>
          </a:p>
        </p:txBody>
      </p:sp>
    </p:spTree>
    <p:extLst>
      <p:ext uri="{BB962C8B-B14F-4D97-AF65-F5344CB8AC3E}">
        <p14:creationId xmlns:p14="http://schemas.microsoft.com/office/powerpoint/2010/main" val="273821241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122</a:t>
            </a:fld>
            <a:endParaRPr lang="en-US"/>
          </a:p>
        </p:txBody>
      </p:sp>
      <p:sp>
        <p:nvSpPr>
          <p:cNvPr id="3" name="Title 2"/>
          <p:cNvSpPr>
            <a:spLocks noGrp="1"/>
          </p:cNvSpPr>
          <p:nvPr>
            <p:ph type="title"/>
          </p:nvPr>
        </p:nvSpPr>
        <p:spPr/>
        <p:txBody>
          <a:bodyPr/>
          <a:lstStyle/>
          <a:p>
            <a:r>
              <a:rPr lang="en-US" dirty="0"/>
              <a:t>Obfuscation</a:t>
            </a:r>
            <a:endParaRPr lang="en-IN" dirty="0"/>
          </a:p>
        </p:txBody>
      </p:sp>
      <p:sp>
        <p:nvSpPr>
          <p:cNvPr id="4" name="Text Placeholder 3"/>
          <p:cNvSpPr>
            <a:spLocks noGrp="1"/>
          </p:cNvSpPr>
          <p:nvPr>
            <p:ph type="body" idx="1"/>
          </p:nvPr>
        </p:nvSpPr>
        <p:spPr/>
        <p:txBody>
          <a:bodyPr>
            <a:normAutofit fontScale="77500" lnSpcReduction="20000"/>
          </a:bodyPr>
          <a:lstStyle/>
          <a:p>
            <a:r>
              <a:rPr lang="en-US" dirty="0"/>
              <a:t>Obfuscation is defined as the transformation of a human-readable string to a string that is difficult for people to understand. </a:t>
            </a:r>
            <a:endParaRPr lang="en-US" dirty="0" smtClean="0"/>
          </a:p>
          <a:p>
            <a:r>
              <a:rPr lang="en-US" dirty="0" smtClean="0"/>
              <a:t>Hides the </a:t>
            </a:r>
            <a:r>
              <a:rPr lang="en-US" dirty="0"/>
              <a:t>intended meaning of the contents of a file, making it ambiguous, confusing to read, and hard to interpret.</a:t>
            </a:r>
            <a:endParaRPr lang="en-US" dirty="0" smtClean="0"/>
          </a:p>
          <a:p>
            <a:r>
              <a:rPr lang="en-US" dirty="0" smtClean="0">
                <a:solidFill>
                  <a:srgbClr val="C00000"/>
                </a:solidFill>
              </a:rPr>
              <a:t>In </a:t>
            </a:r>
            <a:r>
              <a:rPr lang="en-US" dirty="0">
                <a:solidFill>
                  <a:srgbClr val="C00000"/>
                </a:solidFill>
              </a:rPr>
              <a:t>contrast to encryption, obfuscation includes no cryptographic key and the “secret” here is the operation itself</a:t>
            </a:r>
            <a:r>
              <a:rPr lang="en-US" dirty="0" smtClean="0">
                <a:solidFill>
                  <a:srgbClr val="C00000"/>
                </a:solidFill>
              </a:rPr>
              <a:t>.</a:t>
            </a:r>
          </a:p>
          <a:p>
            <a:r>
              <a:rPr lang="en-US" i="1" dirty="0"/>
              <a:t>Encryption doesn’t work </a:t>
            </a:r>
            <a:r>
              <a:rPr lang="en-US" i="1" dirty="0" smtClean="0"/>
              <a:t>everywhere because </a:t>
            </a:r>
            <a:r>
              <a:rPr lang="en-US" i="1" dirty="0"/>
              <a:t>it requires a secret which cannot be stored </a:t>
            </a:r>
            <a:r>
              <a:rPr lang="en-US" i="1" dirty="0" smtClean="0"/>
              <a:t>within.</a:t>
            </a:r>
          </a:p>
          <a:p>
            <a:pPr lvl="1"/>
            <a:r>
              <a:rPr lang="en-US" i="1" dirty="0" smtClean="0"/>
              <a:t>E.g. For the </a:t>
            </a:r>
            <a:r>
              <a:rPr lang="en-US" i="1" dirty="0"/>
              <a:t>application code </a:t>
            </a:r>
            <a:r>
              <a:rPr lang="en-US" i="1" dirty="0" smtClean="0"/>
              <a:t>that can be shipped </a:t>
            </a:r>
            <a:r>
              <a:rPr lang="en-US" i="1" dirty="0"/>
              <a:t>to the customers </a:t>
            </a:r>
            <a:r>
              <a:rPr lang="en-US" i="1" dirty="0" smtClean="0"/>
              <a:t>someone </a:t>
            </a:r>
            <a:r>
              <a:rPr lang="en-US" i="1" dirty="0"/>
              <a:t>can retrieve the secret from the code and decrypt it. </a:t>
            </a:r>
            <a:endParaRPr lang="en-US" i="1" dirty="0" smtClean="0"/>
          </a:p>
          <a:p>
            <a:r>
              <a:rPr lang="en-US" i="1" dirty="0" smtClean="0"/>
              <a:t>Encoding </a:t>
            </a:r>
            <a:r>
              <a:rPr lang="en-US" i="1" dirty="0"/>
              <a:t>also doesn’t work because it’s reversible and publicly known</a:t>
            </a:r>
            <a:endParaRPr lang="en-IN" dirty="0"/>
          </a:p>
        </p:txBody>
      </p:sp>
    </p:spTree>
    <p:extLst>
      <p:ext uri="{BB962C8B-B14F-4D97-AF65-F5344CB8AC3E}">
        <p14:creationId xmlns:p14="http://schemas.microsoft.com/office/powerpoint/2010/main" val="322863322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123</a:t>
            </a:fld>
            <a:endParaRPr lang="en-US"/>
          </a:p>
        </p:txBody>
      </p:sp>
      <p:sp>
        <p:nvSpPr>
          <p:cNvPr id="3" name="Title 2"/>
          <p:cNvSpPr>
            <a:spLocks noGrp="1"/>
          </p:cNvSpPr>
          <p:nvPr>
            <p:ph type="title"/>
          </p:nvPr>
        </p:nvSpPr>
        <p:spPr/>
        <p:txBody>
          <a:bodyPr/>
          <a:lstStyle/>
          <a:p>
            <a:r>
              <a:rPr lang="en-US" dirty="0"/>
              <a:t>Obfuscation</a:t>
            </a:r>
            <a:endParaRPr lang="en-IN" dirty="0"/>
          </a:p>
        </p:txBody>
      </p:sp>
      <p:sp>
        <p:nvSpPr>
          <p:cNvPr id="4" name="Text Placeholder 3"/>
          <p:cNvSpPr>
            <a:spLocks noGrp="1"/>
          </p:cNvSpPr>
          <p:nvPr>
            <p:ph type="body" idx="1"/>
          </p:nvPr>
        </p:nvSpPr>
        <p:spPr/>
        <p:txBody>
          <a:bodyPr>
            <a:normAutofit fontScale="92500" lnSpcReduction="20000"/>
          </a:bodyPr>
          <a:lstStyle/>
          <a:p>
            <a:r>
              <a:rPr lang="en-US" dirty="0" smtClean="0"/>
              <a:t>Obfuscation has </a:t>
            </a:r>
            <a:r>
              <a:rPr lang="en-US" dirty="0"/>
              <a:t>some valid use cases. </a:t>
            </a:r>
            <a:endParaRPr lang="en-US" dirty="0" smtClean="0"/>
          </a:p>
          <a:p>
            <a:pPr lvl="1"/>
            <a:r>
              <a:rPr lang="en-US" dirty="0" smtClean="0"/>
              <a:t>It </a:t>
            </a:r>
            <a:r>
              <a:rPr lang="en-US" dirty="0"/>
              <a:t>is used heavily to prevent tampering and </a:t>
            </a:r>
            <a:r>
              <a:rPr lang="en-US" dirty="0" smtClean="0"/>
              <a:t>to protect </a:t>
            </a:r>
            <a:r>
              <a:rPr lang="en-US" dirty="0"/>
              <a:t>intellectual property. </a:t>
            </a:r>
            <a:endParaRPr lang="en-US" dirty="0" smtClean="0"/>
          </a:p>
          <a:p>
            <a:pPr lvl="1"/>
            <a:r>
              <a:rPr lang="en-US" dirty="0" smtClean="0"/>
              <a:t>The </a:t>
            </a:r>
            <a:r>
              <a:rPr lang="en-US" dirty="0"/>
              <a:t>source code for mobile applications is often obfuscated before being packaged, since the code lives in the users’ mobile devices from where they can extract it. </a:t>
            </a:r>
            <a:endParaRPr lang="en-US" dirty="0" smtClean="0"/>
          </a:p>
          <a:p>
            <a:pPr lvl="1"/>
            <a:r>
              <a:rPr lang="en-US" dirty="0" smtClean="0"/>
              <a:t>Obfuscating deters </a:t>
            </a:r>
            <a:r>
              <a:rPr lang="en-US" dirty="0"/>
              <a:t>Reverse Engineering because the code is not human-friendly. </a:t>
            </a:r>
            <a:endParaRPr lang="en-US" dirty="0" smtClean="0"/>
          </a:p>
          <a:p>
            <a:pPr lvl="1"/>
            <a:r>
              <a:rPr lang="en-US" dirty="0" smtClean="0"/>
              <a:t>In </a:t>
            </a:r>
            <a:r>
              <a:rPr lang="en-US" dirty="0"/>
              <a:t>turn, this deters tampering with the code and re-distributing it for malicious uses. </a:t>
            </a:r>
            <a:endParaRPr lang="en-US" dirty="0" smtClean="0"/>
          </a:p>
          <a:p>
            <a:pPr lvl="1"/>
            <a:r>
              <a:rPr lang="en-US" dirty="0" smtClean="0"/>
              <a:t>However</a:t>
            </a:r>
            <a:r>
              <a:rPr lang="en-US" dirty="0"/>
              <a:t>, obfuscation only makes it difficult for someone to read the obfuscated code — not impossible. </a:t>
            </a:r>
            <a:endParaRPr lang="en-US" dirty="0" smtClean="0"/>
          </a:p>
          <a:p>
            <a:pPr lvl="1"/>
            <a:r>
              <a:rPr lang="en-US" dirty="0" smtClean="0"/>
              <a:t>Many </a:t>
            </a:r>
            <a:r>
              <a:rPr lang="en-US" dirty="0"/>
              <a:t>tools exist that assist in de-obfuscating application code.</a:t>
            </a:r>
            <a:endParaRPr lang="en-IN" dirty="0"/>
          </a:p>
        </p:txBody>
      </p:sp>
    </p:spTree>
    <p:extLst>
      <p:ext uri="{BB962C8B-B14F-4D97-AF65-F5344CB8AC3E}">
        <p14:creationId xmlns:p14="http://schemas.microsoft.com/office/powerpoint/2010/main" val="281792978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124</a:t>
            </a:fld>
            <a:endParaRPr lang="en-US"/>
          </a:p>
        </p:txBody>
      </p:sp>
      <p:sp>
        <p:nvSpPr>
          <p:cNvPr id="3" name="Title 2"/>
          <p:cNvSpPr>
            <a:spLocks noGrp="1"/>
          </p:cNvSpPr>
          <p:nvPr>
            <p:ph type="title"/>
          </p:nvPr>
        </p:nvSpPr>
        <p:spPr/>
        <p:txBody>
          <a:bodyPr/>
          <a:lstStyle/>
          <a:p>
            <a:r>
              <a:rPr lang="en-US" dirty="0"/>
              <a:t>Security Goals Achieved by Cryptographic Obfuscation</a:t>
            </a:r>
            <a:endParaRPr lang="en-IN" dirty="0"/>
          </a:p>
        </p:txBody>
      </p:sp>
      <p:sp>
        <p:nvSpPr>
          <p:cNvPr id="4" name="Text Placeholder 3"/>
          <p:cNvSpPr>
            <a:spLocks noGrp="1"/>
          </p:cNvSpPr>
          <p:nvPr>
            <p:ph type="body" idx="1"/>
          </p:nvPr>
        </p:nvSpPr>
        <p:spPr/>
        <p:txBody>
          <a:bodyPr>
            <a:normAutofit fontScale="92500"/>
          </a:bodyPr>
          <a:lstStyle/>
          <a:p>
            <a:r>
              <a:rPr lang="en-US" b="1" dirty="0" smtClean="0"/>
              <a:t>Confidentiality</a:t>
            </a:r>
            <a:r>
              <a:rPr lang="en-US" dirty="0" smtClean="0"/>
              <a:t> </a:t>
            </a:r>
            <a:r>
              <a:rPr lang="en-US" dirty="0"/>
              <a:t>– Ensures that sensitive parts of a program remain hidden from unauthorized users.</a:t>
            </a:r>
          </a:p>
          <a:p>
            <a:r>
              <a:rPr lang="en-US" b="1" dirty="0"/>
              <a:t>Intellectual Property Protection</a:t>
            </a:r>
            <a:r>
              <a:rPr lang="en-US" dirty="0"/>
              <a:t> – Prevents reverse engineering of software logic or proprietary algorithms.</a:t>
            </a:r>
          </a:p>
          <a:p>
            <a:r>
              <a:rPr lang="en-US" b="1" dirty="0"/>
              <a:t>Access Control Enforcement</a:t>
            </a:r>
            <a:r>
              <a:rPr lang="en-US" dirty="0"/>
              <a:t> – Helps in ensuring that even if an attacker gains access to an executable, they cannot extract useful information.</a:t>
            </a:r>
          </a:p>
          <a:p>
            <a:r>
              <a:rPr lang="en-US" b="1" dirty="0"/>
              <a:t>Privacy-Preserving Computation</a:t>
            </a:r>
            <a:r>
              <a:rPr lang="en-US" dirty="0"/>
              <a:t> – Can be used in secure multi-party computation (MPC) or functional encryption to protect sensitive inputs.</a:t>
            </a:r>
          </a:p>
          <a:p>
            <a:endParaRPr lang="en-IN" dirty="0"/>
          </a:p>
        </p:txBody>
      </p:sp>
    </p:spTree>
    <p:extLst>
      <p:ext uri="{BB962C8B-B14F-4D97-AF65-F5344CB8AC3E}">
        <p14:creationId xmlns:p14="http://schemas.microsoft.com/office/powerpoint/2010/main" val="52145712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125</a:t>
            </a:fld>
            <a:endParaRPr lang="en-US"/>
          </a:p>
        </p:txBody>
      </p:sp>
      <p:sp>
        <p:nvSpPr>
          <p:cNvPr id="3" name="Title 2"/>
          <p:cNvSpPr>
            <a:spLocks noGrp="1"/>
          </p:cNvSpPr>
          <p:nvPr>
            <p:ph type="title"/>
          </p:nvPr>
        </p:nvSpPr>
        <p:spPr/>
        <p:txBody>
          <a:bodyPr/>
          <a:lstStyle/>
          <a:p>
            <a:r>
              <a:rPr lang="en-US" dirty="0"/>
              <a:t>Security Goals Achieved by Cryptographic Obfuscation</a:t>
            </a:r>
            <a:endParaRPr lang="en-IN" dirty="0"/>
          </a:p>
        </p:txBody>
      </p:sp>
      <p:graphicFrame>
        <p:nvGraphicFramePr>
          <p:cNvPr id="11" name="Table 10"/>
          <p:cNvGraphicFramePr>
            <a:graphicFrameLocks noGrp="1"/>
          </p:cNvGraphicFramePr>
          <p:nvPr>
            <p:extLst>
              <p:ext uri="{D42A27DB-BD31-4B8C-83A1-F6EECF244321}">
                <p14:modId xmlns:p14="http://schemas.microsoft.com/office/powerpoint/2010/main" val="3578590289"/>
              </p:ext>
            </p:extLst>
          </p:nvPr>
        </p:nvGraphicFramePr>
        <p:xfrm>
          <a:off x="859702" y="1468150"/>
          <a:ext cx="7359506" cy="4525963"/>
        </p:xfrm>
        <a:graphic>
          <a:graphicData uri="http://schemas.openxmlformats.org/drawingml/2006/table">
            <a:tbl>
              <a:tblPr>
                <a:tableStyleId>{5C22544A-7EE6-4342-B048-85BDC9FD1C3A}</a:tableStyleId>
              </a:tblPr>
              <a:tblGrid>
                <a:gridCol w="2600471"/>
                <a:gridCol w="4759035"/>
              </a:tblGrid>
              <a:tr h="517253">
                <a:tc>
                  <a:txBody>
                    <a:bodyPr/>
                    <a:lstStyle/>
                    <a:p>
                      <a:pPr algn="ctr" fontAlgn="ctr"/>
                      <a:r>
                        <a:rPr lang="en-IN" sz="1800" u="none" strike="noStrike">
                          <a:effectLst/>
                        </a:rPr>
                        <a:t>Classical Security Goal</a:t>
                      </a:r>
                      <a:endParaRPr lang="en-IN" sz="1800" b="1" i="0" u="none" strike="noStrike">
                        <a:solidFill>
                          <a:srgbClr val="000000"/>
                        </a:solidFill>
                        <a:effectLst/>
                        <a:latin typeface="Arial Unicode MS"/>
                      </a:endParaRPr>
                    </a:p>
                  </a:txBody>
                  <a:tcPr marL="3919" marR="3919" marT="3919" marB="0" anchor="ctr"/>
                </a:tc>
                <a:tc>
                  <a:txBody>
                    <a:bodyPr/>
                    <a:lstStyle/>
                    <a:p>
                      <a:pPr algn="ctr" fontAlgn="ctr"/>
                      <a:r>
                        <a:rPr lang="en-IN" sz="1800" u="none" strike="noStrike">
                          <a:effectLst/>
                        </a:rPr>
                        <a:t>Relevance to Obfuscation</a:t>
                      </a:r>
                      <a:endParaRPr lang="en-IN" sz="1800" b="1" i="0" u="none" strike="noStrike">
                        <a:solidFill>
                          <a:srgbClr val="000000"/>
                        </a:solidFill>
                        <a:effectLst/>
                        <a:latin typeface="Arial Unicode MS"/>
                      </a:endParaRPr>
                    </a:p>
                  </a:txBody>
                  <a:tcPr marL="3919" marR="3919" marT="3919" marB="0" anchor="ctr"/>
                </a:tc>
              </a:tr>
              <a:tr h="1034506">
                <a:tc>
                  <a:txBody>
                    <a:bodyPr/>
                    <a:lstStyle/>
                    <a:p>
                      <a:pPr algn="l" fontAlgn="ctr"/>
                      <a:r>
                        <a:rPr lang="en-IN" sz="1800" u="none" strike="noStrike">
                          <a:effectLst/>
                        </a:rPr>
                        <a:t>Confidentiality</a:t>
                      </a:r>
                      <a:endParaRPr lang="en-IN" sz="1800" b="1" i="0" u="none" strike="noStrike">
                        <a:solidFill>
                          <a:srgbClr val="000000"/>
                        </a:solidFill>
                        <a:effectLst/>
                        <a:latin typeface="Arial Unicode MS"/>
                      </a:endParaRPr>
                    </a:p>
                  </a:txBody>
                  <a:tcPr marL="3919" marR="3919" marT="3919" marB="0" anchor="ctr"/>
                </a:tc>
                <a:tc>
                  <a:txBody>
                    <a:bodyPr/>
                    <a:lstStyle/>
                    <a:p>
                      <a:pPr algn="l" fontAlgn="ctr"/>
                      <a:r>
                        <a:rPr lang="en-IN" sz="1800" u="none" strike="noStrike" dirty="0">
                          <a:effectLst/>
                        </a:rPr>
                        <a:t>✅ Yes – Obfuscation hides internal logic and secrets inside code</a:t>
                      </a:r>
                      <a:endParaRPr lang="en-IN" sz="1800" b="0" i="0" u="none" strike="noStrike" dirty="0">
                        <a:solidFill>
                          <a:srgbClr val="000000"/>
                        </a:solidFill>
                        <a:effectLst/>
                        <a:latin typeface="Arial Unicode MS"/>
                      </a:endParaRPr>
                    </a:p>
                  </a:txBody>
                  <a:tcPr marL="3919" marR="3919" marT="3919" marB="0" anchor="ctr"/>
                </a:tc>
              </a:tr>
              <a:tr h="775879">
                <a:tc>
                  <a:txBody>
                    <a:bodyPr/>
                    <a:lstStyle/>
                    <a:p>
                      <a:pPr algn="l" fontAlgn="ctr"/>
                      <a:r>
                        <a:rPr lang="en-IN" sz="1800" u="none" strike="noStrike">
                          <a:effectLst/>
                        </a:rPr>
                        <a:t>Integrity</a:t>
                      </a:r>
                      <a:endParaRPr lang="en-IN" sz="1800" b="1" i="0" u="none" strike="noStrike">
                        <a:solidFill>
                          <a:srgbClr val="000000"/>
                        </a:solidFill>
                        <a:effectLst/>
                        <a:latin typeface="Arial Unicode MS"/>
                      </a:endParaRPr>
                    </a:p>
                  </a:txBody>
                  <a:tcPr marL="3919" marR="3919" marT="3919" marB="0" anchor="ctr"/>
                </a:tc>
                <a:tc>
                  <a:txBody>
                    <a:bodyPr/>
                    <a:lstStyle/>
                    <a:p>
                      <a:pPr algn="l" fontAlgn="ctr"/>
                      <a:r>
                        <a:rPr lang="en-US" sz="1800" u="none" strike="noStrike">
                          <a:effectLst/>
                        </a:rPr>
                        <a:t>❌ Not directly addressed by obfuscation</a:t>
                      </a:r>
                      <a:endParaRPr lang="en-US" sz="1800" b="0" i="0" u="none" strike="noStrike">
                        <a:solidFill>
                          <a:srgbClr val="000000"/>
                        </a:solidFill>
                        <a:effectLst/>
                        <a:latin typeface="Arial Unicode MS"/>
                      </a:endParaRPr>
                    </a:p>
                  </a:txBody>
                  <a:tcPr marL="3919" marR="3919" marT="3919" marB="0" anchor="ctr"/>
                </a:tc>
              </a:tr>
              <a:tr h="646566">
                <a:tc>
                  <a:txBody>
                    <a:bodyPr/>
                    <a:lstStyle/>
                    <a:p>
                      <a:pPr algn="l" fontAlgn="ctr"/>
                      <a:r>
                        <a:rPr lang="en-IN" sz="1800" u="none" strike="noStrike">
                          <a:effectLst/>
                        </a:rPr>
                        <a:t>Availability</a:t>
                      </a:r>
                      <a:endParaRPr lang="en-IN" sz="1800" b="1" i="0" u="none" strike="noStrike">
                        <a:solidFill>
                          <a:srgbClr val="000000"/>
                        </a:solidFill>
                        <a:effectLst/>
                        <a:latin typeface="Arial Unicode MS"/>
                      </a:endParaRPr>
                    </a:p>
                  </a:txBody>
                  <a:tcPr marL="3919" marR="3919" marT="3919" marB="0" anchor="ctr"/>
                </a:tc>
                <a:tc>
                  <a:txBody>
                    <a:bodyPr/>
                    <a:lstStyle/>
                    <a:p>
                      <a:pPr algn="l" fontAlgn="ctr"/>
                      <a:r>
                        <a:rPr lang="en-US" sz="1800" u="none" strike="noStrike">
                          <a:effectLst/>
                        </a:rPr>
                        <a:t>❌ Not the focus of obfuscation</a:t>
                      </a:r>
                      <a:endParaRPr lang="en-US" sz="1800" b="0" i="0" u="none" strike="noStrike">
                        <a:solidFill>
                          <a:srgbClr val="000000"/>
                        </a:solidFill>
                        <a:effectLst/>
                        <a:latin typeface="Arial Unicode MS"/>
                      </a:endParaRPr>
                    </a:p>
                  </a:txBody>
                  <a:tcPr marL="3919" marR="3919" marT="3919" marB="0" anchor="ctr"/>
                </a:tc>
              </a:tr>
              <a:tr h="905193">
                <a:tc>
                  <a:txBody>
                    <a:bodyPr/>
                    <a:lstStyle/>
                    <a:p>
                      <a:pPr algn="l" fontAlgn="ctr"/>
                      <a:r>
                        <a:rPr lang="en-IN" sz="1800" u="none" strike="noStrike">
                          <a:effectLst/>
                        </a:rPr>
                        <a:t>Authenticity</a:t>
                      </a:r>
                      <a:endParaRPr lang="en-IN" sz="1800" b="1" i="0" u="none" strike="noStrike">
                        <a:solidFill>
                          <a:srgbClr val="000000"/>
                        </a:solidFill>
                        <a:effectLst/>
                        <a:latin typeface="Arial Unicode MS"/>
                      </a:endParaRPr>
                    </a:p>
                  </a:txBody>
                  <a:tcPr marL="3919" marR="3919" marT="3919" marB="0" anchor="ctr"/>
                </a:tc>
                <a:tc>
                  <a:txBody>
                    <a:bodyPr/>
                    <a:lstStyle/>
                    <a:p>
                      <a:pPr algn="l" fontAlgn="ctr"/>
                      <a:r>
                        <a:rPr lang="en-US" sz="1800" u="none" strike="noStrike">
                          <a:effectLst/>
                        </a:rPr>
                        <a:t>❌ No – other tools like digital signatures handle this</a:t>
                      </a:r>
                      <a:endParaRPr lang="en-US" sz="1800" b="0" i="0" u="none" strike="noStrike">
                        <a:solidFill>
                          <a:srgbClr val="000000"/>
                        </a:solidFill>
                        <a:effectLst/>
                        <a:latin typeface="Arial Unicode MS"/>
                      </a:endParaRPr>
                    </a:p>
                  </a:txBody>
                  <a:tcPr marL="3919" marR="3919" marT="3919" marB="0" anchor="ctr"/>
                </a:tc>
              </a:tr>
              <a:tr h="646566">
                <a:tc>
                  <a:txBody>
                    <a:bodyPr/>
                    <a:lstStyle/>
                    <a:p>
                      <a:pPr algn="l" fontAlgn="ctr"/>
                      <a:r>
                        <a:rPr lang="en-IN" sz="1800" u="none" strike="noStrike">
                          <a:effectLst/>
                        </a:rPr>
                        <a:t>Non-repudiation</a:t>
                      </a:r>
                      <a:endParaRPr lang="en-IN" sz="1800" b="1" i="0" u="none" strike="noStrike">
                        <a:solidFill>
                          <a:srgbClr val="000000"/>
                        </a:solidFill>
                        <a:effectLst/>
                        <a:latin typeface="Arial Unicode MS"/>
                      </a:endParaRPr>
                    </a:p>
                  </a:txBody>
                  <a:tcPr marL="3919" marR="3919" marT="3919" marB="0" anchor="ctr"/>
                </a:tc>
                <a:tc>
                  <a:txBody>
                    <a:bodyPr/>
                    <a:lstStyle/>
                    <a:p>
                      <a:pPr algn="l" fontAlgn="ctr"/>
                      <a:r>
                        <a:rPr lang="en-IN" sz="1800" u="none" strike="noStrike" dirty="0">
                          <a:effectLst/>
                        </a:rPr>
                        <a:t>❌ Not relevant to obfuscation</a:t>
                      </a:r>
                      <a:endParaRPr lang="en-IN" sz="1800" b="0" i="0" u="none" strike="noStrike" dirty="0">
                        <a:solidFill>
                          <a:srgbClr val="000000"/>
                        </a:solidFill>
                        <a:effectLst/>
                        <a:latin typeface="Arial Unicode MS"/>
                      </a:endParaRPr>
                    </a:p>
                  </a:txBody>
                  <a:tcPr marL="3919" marR="3919" marT="3919" marB="0" anchor="ctr"/>
                </a:tc>
              </a:tr>
            </a:tbl>
          </a:graphicData>
        </a:graphic>
      </p:graphicFrame>
    </p:spTree>
    <p:extLst>
      <p:ext uri="{BB962C8B-B14F-4D97-AF65-F5344CB8AC3E}">
        <p14:creationId xmlns:p14="http://schemas.microsoft.com/office/powerpoint/2010/main" val="279438011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126</a:t>
            </a:fld>
            <a:endParaRPr lang="en-US"/>
          </a:p>
        </p:txBody>
      </p:sp>
      <p:sp>
        <p:nvSpPr>
          <p:cNvPr id="3" name="Title 2"/>
          <p:cNvSpPr>
            <a:spLocks noGrp="1"/>
          </p:cNvSpPr>
          <p:nvPr>
            <p:ph type="title"/>
          </p:nvPr>
        </p:nvSpPr>
        <p:spPr/>
        <p:txBody>
          <a:bodyPr/>
          <a:lstStyle/>
          <a:p>
            <a:r>
              <a:rPr lang="en-IN" dirty="0" smtClean="0"/>
              <a:t>Code obfuscation</a:t>
            </a:r>
            <a:endParaRPr lang="en-IN" dirty="0"/>
          </a:p>
        </p:txBody>
      </p:sp>
      <p:sp>
        <p:nvSpPr>
          <p:cNvPr id="4" name="Text Placeholder 3"/>
          <p:cNvSpPr>
            <a:spLocks noGrp="1"/>
          </p:cNvSpPr>
          <p:nvPr>
            <p:ph type="body" idx="1"/>
          </p:nvPr>
        </p:nvSpPr>
        <p:spPr/>
        <p:txBody>
          <a:bodyPr/>
          <a:lstStyle/>
          <a:p>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175" y="2018058"/>
            <a:ext cx="4464050"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858" y="4764294"/>
            <a:ext cx="7435850"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748670" y="2246243"/>
            <a:ext cx="2000869" cy="461665"/>
          </a:xfrm>
          <a:prstGeom prst="rect">
            <a:avLst/>
          </a:prstGeom>
          <a:noFill/>
        </p:spPr>
        <p:txBody>
          <a:bodyPr wrap="none" rtlCol="0">
            <a:spAutoFit/>
          </a:bodyPr>
          <a:lstStyle/>
          <a:p>
            <a:r>
              <a:rPr lang="en-IN" sz="2400" dirty="0" smtClean="0"/>
              <a:t>Original code</a:t>
            </a:r>
            <a:endParaRPr lang="en-IN" sz="2400" dirty="0"/>
          </a:p>
        </p:txBody>
      </p:sp>
      <p:sp>
        <p:nvSpPr>
          <p:cNvPr id="8" name="TextBox 7"/>
          <p:cNvSpPr txBox="1"/>
          <p:nvPr/>
        </p:nvSpPr>
        <p:spPr>
          <a:xfrm>
            <a:off x="4515679" y="3890591"/>
            <a:ext cx="3283271" cy="461665"/>
          </a:xfrm>
          <a:prstGeom prst="rect">
            <a:avLst/>
          </a:prstGeom>
          <a:noFill/>
        </p:spPr>
        <p:txBody>
          <a:bodyPr wrap="none" rtlCol="0">
            <a:spAutoFit/>
          </a:bodyPr>
          <a:lstStyle/>
          <a:p>
            <a:r>
              <a:rPr lang="en-IN" sz="2400" dirty="0" smtClean="0"/>
              <a:t>Code after obfuscation</a:t>
            </a:r>
            <a:endParaRPr lang="en-IN" sz="2400" dirty="0"/>
          </a:p>
        </p:txBody>
      </p:sp>
      <p:sp>
        <p:nvSpPr>
          <p:cNvPr id="6" name="Down Arrow 5"/>
          <p:cNvSpPr/>
          <p:nvPr/>
        </p:nvSpPr>
        <p:spPr>
          <a:xfrm>
            <a:off x="5943600" y="4253948"/>
            <a:ext cx="213714" cy="5103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Left Arrow 6"/>
          <p:cNvSpPr/>
          <p:nvPr/>
        </p:nvSpPr>
        <p:spPr>
          <a:xfrm>
            <a:off x="6128164" y="2535089"/>
            <a:ext cx="685800" cy="3456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9452734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127</a:t>
            </a:fld>
            <a:endParaRPr lang="en-US"/>
          </a:p>
        </p:txBody>
      </p:sp>
      <p:sp>
        <p:nvSpPr>
          <p:cNvPr id="3" name="Title 2"/>
          <p:cNvSpPr>
            <a:spLocks noGrp="1"/>
          </p:cNvSpPr>
          <p:nvPr>
            <p:ph type="title"/>
          </p:nvPr>
        </p:nvSpPr>
        <p:spPr/>
        <p:txBody>
          <a:bodyPr/>
          <a:lstStyle/>
          <a:p>
            <a:r>
              <a:rPr lang="en-US" dirty="0" smtClean="0"/>
              <a:t>Obfuscation </a:t>
            </a:r>
            <a:endParaRPr lang="en-IN" dirty="0"/>
          </a:p>
        </p:txBody>
      </p:sp>
      <p:sp>
        <p:nvSpPr>
          <p:cNvPr id="4" name="Text Placeholder 3"/>
          <p:cNvSpPr>
            <a:spLocks noGrp="1"/>
          </p:cNvSpPr>
          <p:nvPr>
            <p:ph type="body" idx="1"/>
          </p:nvPr>
        </p:nvSpPr>
        <p:spPr/>
        <p:txBody>
          <a:bodyPr>
            <a:normAutofit fontScale="92500" lnSpcReduction="10000"/>
          </a:bodyPr>
          <a:lstStyle/>
          <a:p>
            <a:r>
              <a:rPr lang="en-US" dirty="0"/>
              <a:t>Think of obfuscation as camouflage for data.  </a:t>
            </a:r>
            <a:endParaRPr lang="en-US" dirty="0" smtClean="0"/>
          </a:p>
          <a:p>
            <a:r>
              <a:rPr lang="en-US" dirty="0" smtClean="0"/>
              <a:t>You’re </a:t>
            </a:r>
            <a:r>
              <a:rPr lang="en-US" dirty="0"/>
              <a:t>obscuring the data, but not limiting access (like encryption).  </a:t>
            </a:r>
            <a:endParaRPr lang="en-US" dirty="0" smtClean="0"/>
          </a:p>
          <a:p>
            <a:r>
              <a:rPr lang="en-US" b="1" dirty="0" smtClean="0"/>
              <a:t>Problem</a:t>
            </a:r>
            <a:r>
              <a:rPr lang="en-US" b="1" dirty="0"/>
              <a:t>: </a:t>
            </a:r>
            <a:r>
              <a:rPr lang="en-US" dirty="0"/>
              <a:t>I am a hacker; I want to attack an organization, but I know they have deployed </a:t>
            </a:r>
            <a:r>
              <a:rPr lang="en-US" dirty="0" smtClean="0"/>
              <a:t>Anti-Virus </a:t>
            </a:r>
            <a:r>
              <a:rPr lang="en-US" dirty="0"/>
              <a:t>on their endpoints so if I re-use the same malware that I used a month ago the Anti-Virus will probably catch it.</a:t>
            </a:r>
          </a:p>
          <a:p>
            <a:r>
              <a:rPr lang="en-US" b="1" dirty="0"/>
              <a:t>Solution:</a:t>
            </a:r>
            <a:r>
              <a:rPr lang="en-US" dirty="0"/>
              <a:t> Because I am crafty, I </a:t>
            </a:r>
            <a:r>
              <a:rPr lang="en-US" i="1" dirty="0"/>
              <a:t>encode </a:t>
            </a:r>
            <a:r>
              <a:rPr lang="en-US" dirty="0"/>
              <a:t>the malware to obfuscate (camouflage) the contents of the malicious file from the Anti-Virus and avoid detection</a:t>
            </a:r>
            <a:r>
              <a:rPr lang="en-US" dirty="0" smtClean="0"/>
              <a:t>. </a:t>
            </a:r>
            <a:r>
              <a:rPr lang="en-US" sz="2200" dirty="0" smtClean="0"/>
              <a:t>(Read the examples in following slides)</a:t>
            </a:r>
            <a:endParaRPr lang="en-US" dirty="0"/>
          </a:p>
          <a:p>
            <a:endParaRPr lang="en-IN" dirty="0"/>
          </a:p>
        </p:txBody>
      </p:sp>
    </p:spTree>
    <p:extLst>
      <p:ext uri="{BB962C8B-B14F-4D97-AF65-F5344CB8AC3E}">
        <p14:creationId xmlns:p14="http://schemas.microsoft.com/office/powerpoint/2010/main" val="351744561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128</a:t>
            </a:fld>
            <a:endParaRPr lang="en-US"/>
          </a:p>
        </p:txBody>
      </p:sp>
      <p:sp>
        <p:nvSpPr>
          <p:cNvPr id="3" name="Title 2"/>
          <p:cNvSpPr>
            <a:spLocks noGrp="1"/>
          </p:cNvSpPr>
          <p:nvPr>
            <p:ph type="title"/>
          </p:nvPr>
        </p:nvSpPr>
        <p:spPr/>
        <p:txBody>
          <a:bodyPr/>
          <a:lstStyle/>
          <a:p>
            <a:r>
              <a:rPr lang="en-IN" dirty="0" smtClean="0"/>
              <a:t>Encryption </a:t>
            </a:r>
            <a:r>
              <a:rPr lang="en-IN" dirty="0" err="1" smtClean="0"/>
              <a:t>vs</a:t>
            </a:r>
            <a:r>
              <a:rPr lang="en-IN" dirty="0" smtClean="0"/>
              <a:t> Obfuscation</a:t>
            </a:r>
            <a:endParaRPr lang="en-IN" dirty="0"/>
          </a:p>
        </p:txBody>
      </p:sp>
      <p:sp>
        <p:nvSpPr>
          <p:cNvPr id="4" name="Text Placeholder 3"/>
          <p:cNvSpPr>
            <a:spLocks noGrp="1"/>
          </p:cNvSpPr>
          <p:nvPr>
            <p:ph type="body" idx="1"/>
          </p:nvPr>
        </p:nvSpPr>
        <p:spPr/>
        <p:txBody>
          <a:bodyPr/>
          <a:lstStyle/>
          <a:p>
            <a:r>
              <a:rPr lang="en-US" dirty="0"/>
              <a:t>Encryption is to actually transform the contents of the file, making it unreadable to anyone unless they apply a special key. </a:t>
            </a:r>
            <a:endParaRPr lang="en-US" dirty="0" smtClean="0"/>
          </a:p>
          <a:p>
            <a:r>
              <a:rPr lang="en-US" dirty="0" smtClean="0"/>
              <a:t>Encryption </a:t>
            </a:r>
            <a:r>
              <a:rPr lang="en-US" dirty="0"/>
              <a:t>ensures that the file remains secure by keeping the content hidden from everyone, </a:t>
            </a:r>
            <a:r>
              <a:rPr lang="en-US" sz="2000" dirty="0"/>
              <a:t>even if the encrypted information is viewed directly</a:t>
            </a:r>
            <a:r>
              <a:rPr lang="en-US" dirty="0"/>
              <a:t>. </a:t>
            </a:r>
            <a:endParaRPr lang="en-US" dirty="0" smtClean="0"/>
          </a:p>
          <a:p>
            <a:r>
              <a:rPr lang="en-US" dirty="0" smtClean="0"/>
              <a:t>If </a:t>
            </a:r>
            <a:r>
              <a:rPr lang="en-US" dirty="0"/>
              <a:t>an authorized user does have the key, they can decrypt the file, changing the encrypted content back to its original, readable form.</a:t>
            </a:r>
            <a:endParaRPr lang="en-IN" dirty="0"/>
          </a:p>
        </p:txBody>
      </p:sp>
    </p:spTree>
    <p:extLst>
      <p:ext uri="{BB962C8B-B14F-4D97-AF65-F5344CB8AC3E}">
        <p14:creationId xmlns:p14="http://schemas.microsoft.com/office/powerpoint/2010/main" val="286624308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129</a:t>
            </a:fld>
            <a:endParaRPr lang="en-US"/>
          </a:p>
        </p:txBody>
      </p:sp>
      <p:sp>
        <p:nvSpPr>
          <p:cNvPr id="3" name="Title 2"/>
          <p:cNvSpPr>
            <a:spLocks noGrp="1"/>
          </p:cNvSpPr>
          <p:nvPr>
            <p:ph type="title"/>
          </p:nvPr>
        </p:nvSpPr>
        <p:spPr/>
        <p:txBody>
          <a:bodyPr/>
          <a:lstStyle/>
          <a:p>
            <a:r>
              <a:rPr lang="en-IN" dirty="0"/>
              <a:t>Encryption vs Obfuscation</a:t>
            </a:r>
          </a:p>
        </p:txBody>
      </p:sp>
      <p:sp>
        <p:nvSpPr>
          <p:cNvPr id="4" name="Text Placeholder 3"/>
          <p:cNvSpPr>
            <a:spLocks noGrp="1"/>
          </p:cNvSpPr>
          <p:nvPr>
            <p:ph type="body" idx="1"/>
          </p:nvPr>
        </p:nvSpPr>
        <p:spPr/>
        <p:txBody>
          <a:bodyPr/>
          <a:lstStyle/>
          <a:p>
            <a:r>
              <a:rPr lang="en-US" dirty="0"/>
              <a:t>Obfuscated data, does not require a key and can be deciphered if the original algorithm applied is known. </a:t>
            </a:r>
            <a:endParaRPr lang="en-US" dirty="0" smtClean="0"/>
          </a:p>
          <a:p>
            <a:r>
              <a:rPr lang="en-US" dirty="0" smtClean="0"/>
              <a:t>All </a:t>
            </a:r>
            <a:r>
              <a:rPr lang="en-US" dirty="0"/>
              <a:t>you need is a decoder ring and you’ll be able to read the secret message </a:t>
            </a:r>
            <a:endParaRPr lang="en-US" dirty="0" smtClean="0"/>
          </a:p>
          <a:p>
            <a:r>
              <a:rPr lang="en-US" dirty="0" smtClean="0"/>
              <a:t>With </a:t>
            </a:r>
            <a:r>
              <a:rPr lang="en-US" dirty="0"/>
              <a:t>encryption, on the other hand, even if you know the algorithm and have a decoder ring, you will still need a secret key to decrypt the message.</a:t>
            </a:r>
            <a:endParaRPr lang="en-IN" dirty="0"/>
          </a:p>
        </p:txBody>
      </p:sp>
    </p:spTree>
    <p:extLst>
      <p:ext uri="{BB962C8B-B14F-4D97-AF65-F5344CB8AC3E}">
        <p14:creationId xmlns:p14="http://schemas.microsoft.com/office/powerpoint/2010/main" val="42604656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13</a:t>
            </a:fld>
            <a:endParaRPr>
              <a:solidFill>
                <a:srgbClr val="000000"/>
              </a:solidFill>
            </a:endParaRPr>
          </a:p>
        </p:txBody>
      </p:sp>
      <p:sp>
        <p:nvSpPr>
          <p:cNvPr id="186" name="Google Shape;186;p12"/>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187" name="Google Shape;187;p12"/>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188" name="Google Shape;188;p12"/>
          <p:cNvPicPr preferRelativeResize="0"/>
          <p:nvPr/>
        </p:nvPicPr>
        <p:blipFill rotWithShape="1">
          <a:blip r:embed="rId3">
            <a:alphaModFix/>
          </a:blip>
          <a:srcRect/>
          <a:stretch/>
        </p:blipFill>
        <p:spPr>
          <a:xfrm>
            <a:off x="611560" y="116632"/>
            <a:ext cx="8352928" cy="6192688"/>
          </a:xfrm>
          <a:prstGeom prst="rect">
            <a:avLst/>
          </a:prstGeom>
          <a:noFill/>
          <a:ln>
            <a:noFill/>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130</a:t>
            </a:fld>
            <a:endParaRPr lang="en-US"/>
          </a:p>
        </p:txBody>
      </p:sp>
      <p:sp>
        <p:nvSpPr>
          <p:cNvPr id="3" name="Title 2"/>
          <p:cNvSpPr>
            <a:spLocks noGrp="1"/>
          </p:cNvSpPr>
          <p:nvPr>
            <p:ph type="title"/>
          </p:nvPr>
        </p:nvSpPr>
        <p:spPr/>
        <p:txBody>
          <a:bodyPr/>
          <a:lstStyle/>
          <a:p>
            <a:endParaRPr lang="en-IN" dirty="0"/>
          </a:p>
        </p:txBody>
      </p:sp>
      <p:sp>
        <p:nvSpPr>
          <p:cNvPr id="4" name="Text Placeholder 3"/>
          <p:cNvSpPr>
            <a:spLocks noGrp="1"/>
          </p:cNvSpPr>
          <p:nvPr>
            <p:ph type="body" idx="1"/>
          </p:nvPr>
        </p:nvSpPr>
        <p:spPr/>
        <p:txBody>
          <a:bodyPr/>
          <a:lstStyle/>
          <a:p>
            <a:r>
              <a:rPr lang="en-US" dirty="0"/>
              <a:t>Programs written in software languages that are compiled, such as C# and Java, are easier to obfuscate. </a:t>
            </a:r>
          </a:p>
          <a:p>
            <a:r>
              <a:rPr lang="en-US" dirty="0"/>
              <a:t>This is because they create intermediate-level instructions that are generally easier to read. </a:t>
            </a:r>
          </a:p>
          <a:p>
            <a:r>
              <a:rPr lang="en-US" dirty="0"/>
              <a:t>In contrast, C++ is more difficult to obfuscate, because it compiles to machine code, which is more difficult for people to work with</a:t>
            </a:r>
            <a:r>
              <a:rPr lang="en-US" dirty="0" smtClean="0"/>
              <a:t>.</a:t>
            </a:r>
          </a:p>
          <a:p>
            <a:pPr marL="50800" indent="0">
              <a:buNone/>
            </a:pPr>
            <a:endParaRPr lang="en-US" dirty="0" smtClean="0"/>
          </a:p>
          <a:p>
            <a:endParaRPr lang="en-IN" dirty="0"/>
          </a:p>
        </p:txBody>
      </p:sp>
    </p:spTree>
    <p:extLst>
      <p:ext uri="{BB962C8B-B14F-4D97-AF65-F5344CB8AC3E}">
        <p14:creationId xmlns:p14="http://schemas.microsoft.com/office/powerpoint/2010/main" val="99368477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131</a:t>
            </a:fld>
            <a:endParaRPr lang="en-US"/>
          </a:p>
        </p:txBody>
      </p:sp>
      <p:sp>
        <p:nvSpPr>
          <p:cNvPr id="3" name="Title 2"/>
          <p:cNvSpPr>
            <a:spLocks noGrp="1"/>
          </p:cNvSpPr>
          <p:nvPr>
            <p:ph type="title"/>
          </p:nvPr>
        </p:nvSpPr>
        <p:spPr/>
        <p:txBody>
          <a:bodyPr/>
          <a:lstStyle/>
          <a:p>
            <a:r>
              <a:rPr lang="en-US" dirty="0"/>
              <a:t>How does obfuscation work</a:t>
            </a:r>
            <a:r>
              <a:rPr lang="en-US" dirty="0" smtClean="0"/>
              <a:t>?</a:t>
            </a:r>
            <a:endParaRPr lang="en-IN" dirty="0"/>
          </a:p>
        </p:txBody>
      </p:sp>
      <p:sp>
        <p:nvSpPr>
          <p:cNvPr id="4" name="Text Placeholder 3"/>
          <p:cNvSpPr>
            <a:spLocks noGrp="1"/>
          </p:cNvSpPr>
          <p:nvPr>
            <p:ph type="body" idx="1"/>
          </p:nvPr>
        </p:nvSpPr>
        <p:spPr>
          <a:xfrm>
            <a:off x="700004" y="1324629"/>
            <a:ext cx="8229600" cy="4847571"/>
          </a:xfrm>
        </p:spPr>
        <p:txBody>
          <a:bodyPr>
            <a:normAutofit fontScale="70000" lnSpcReduction="20000"/>
          </a:bodyPr>
          <a:lstStyle/>
          <a:p>
            <a:r>
              <a:rPr lang="en-US" dirty="0" smtClean="0"/>
              <a:t>Obfuscation </a:t>
            </a:r>
            <a:r>
              <a:rPr lang="en-US" dirty="0"/>
              <a:t>in computer code uses complex roundabout phrases and redundant logic to make the code difficult for the reader to understand. </a:t>
            </a:r>
            <a:endParaRPr lang="en-US" dirty="0" smtClean="0"/>
          </a:p>
          <a:p>
            <a:r>
              <a:rPr lang="en-US" dirty="0" smtClean="0"/>
              <a:t>Distracts the </a:t>
            </a:r>
            <a:r>
              <a:rPr lang="en-US" dirty="0"/>
              <a:t>reader with the complicated syntax </a:t>
            </a:r>
            <a:endParaRPr lang="en-US" dirty="0" smtClean="0"/>
          </a:p>
          <a:p>
            <a:r>
              <a:rPr lang="en-US" dirty="0"/>
              <a:t>M</a:t>
            </a:r>
            <a:r>
              <a:rPr lang="en-US" dirty="0" smtClean="0"/>
              <a:t>akes it </a:t>
            </a:r>
            <a:r>
              <a:rPr lang="en-US" dirty="0"/>
              <a:t>difficult for them to determine the true content of the message.</a:t>
            </a:r>
          </a:p>
          <a:p>
            <a:r>
              <a:rPr lang="en-US" dirty="0" smtClean="0"/>
              <a:t>Fools </a:t>
            </a:r>
            <a:r>
              <a:rPr lang="en-US" dirty="0"/>
              <a:t>antivirus tools and other programs that rely heavily on digital signatures to interpret code. </a:t>
            </a:r>
            <a:endParaRPr lang="en-US" dirty="0" smtClean="0"/>
          </a:p>
          <a:p>
            <a:r>
              <a:rPr lang="en-US" dirty="0" smtClean="0"/>
              <a:t>Makes decompiling difficult</a:t>
            </a:r>
          </a:p>
          <a:p>
            <a:pPr lvl="1"/>
            <a:r>
              <a:rPr lang="en-US" dirty="0" err="1" smtClean="0"/>
              <a:t>Decompilers</a:t>
            </a:r>
            <a:r>
              <a:rPr lang="en-US" dirty="0" smtClean="0"/>
              <a:t> </a:t>
            </a:r>
            <a:r>
              <a:rPr lang="en-US" dirty="0"/>
              <a:t>are available for languages such as Java, operating systems such as Android and iOS, and development platforms like .NET</a:t>
            </a:r>
            <a:r>
              <a:rPr lang="en-US" dirty="0" smtClean="0"/>
              <a:t>.</a:t>
            </a:r>
          </a:p>
          <a:p>
            <a:pPr lvl="1"/>
            <a:r>
              <a:rPr lang="en-US" dirty="0" smtClean="0"/>
              <a:t>They </a:t>
            </a:r>
            <a:r>
              <a:rPr lang="en-US" dirty="0"/>
              <a:t>can automatically reverse engineer source code; </a:t>
            </a:r>
            <a:endParaRPr lang="en-US" dirty="0" smtClean="0"/>
          </a:p>
          <a:p>
            <a:r>
              <a:rPr lang="en-US" dirty="0" smtClean="0"/>
              <a:t>Code </a:t>
            </a:r>
            <a:r>
              <a:rPr lang="en-US" dirty="0"/>
              <a:t>obfuscation is not about changing the content of a program's original code, but rather about making the delivery method and presentation of that code more confusing. </a:t>
            </a:r>
            <a:endParaRPr lang="en-US" dirty="0" smtClean="0"/>
          </a:p>
          <a:p>
            <a:r>
              <a:rPr lang="en-US" dirty="0" smtClean="0"/>
              <a:t>Obfuscation </a:t>
            </a:r>
            <a:r>
              <a:rPr lang="en-US" dirty="0"/>
              <a:t>does not alter how the program works or its end output.</a:t>
            </a:r>
            <a:endParaRPr lang="en-IN" dirty="0"/>
          </a:p>
        </p:txBody>
      </p:sp>
    </p:spTree>
    <p:extLst>
      <p:ext uri="{BB962C8B-B14F-4D97-AF65-F5344CB8AC3E}">
        <p14:creationId xmlns:p14="http://schemas.microsoft.com/office/powerpoint/2010/main" val="188300142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132</a:t>
            </a:fld>
            <a:endParaRPr lang="en-US"/>
          </a:p>
        </p:txBody>
      </p:sp>
      <p:sp>
        <p:nvSpPr>
          <p:cNvPr id="3" name="Title 2"/>
          <p:cNvSpPr>
            <a:spLocks noGrp="1"/>
          </p:cNvSpPr>
          <p:nvPr>
            <p:ph type="title"/>
          </p:nvPr>
        </p:nvSpPr>
        <p:spPr/>
        <p:txBody>
          <a:bodyPr/>
          <a:lstStyle/>
          <a:p>
            <a:r>
              <a:rPr lang="en-US" dirty="0"/>
              <a:t>Obfuscation </a:t>
            </a:r>
            <a:r>
              <a:rPr lang="en-US" dirty="0" smtClean="0"/>
              <a:t>techniques- Students should know at least 5 of them</a:t>
            </a:r>
            <a:endParaRPr lang="en-IN" dirty="0"/>
          </a:p>
        </p:txBody>
      </p:sp>
      <p:sp>
        <p:nvSpPr>
          <p:cNvPr id="4" name="Text Placeholder 3"/>
          <p:cNvSpPr>
            <a:spLocks noGrp="1"/>
          </p:cNvSpPr>
          <p:nvPr>
            <p:ph type="body" idx="1"/>
          </p:nvPr>
        </p:nvSpPr>
        <p:spPr/>
        <p:txBody>
          <a:bodyPr>
            <a:normAutofit fontScale="92500" lnSpcReduction="20000"/>
          </a:bodyPr>
          <a:lstStyle/>
          <a:p>
            <a:r>
              <a:rPr lang="en-US" dirty="0" smtClean="0"/>
              <a:t>Renaming</a:t>
            </a:r>
            <a:r>
              <a:rPr lang="en-US" dirty="0"/>
              <a:t>. </a:t>
            </a:r>
            <a:endParaRPr lang="en-US" dirty="0" smtClean="0"/>
          </a:p>
          <a:p>
            <a:pPr lvl="1"/>
            <a:r>
              <a:rPr lang="en-US" dirty="0" smtClean="0"/>
              <a:t>The </a:t>
            </a:r>
            <a:r>
              <a:rPr lang="en-US" dirty="0"/>
              <a:t>obfuscator alters the methods and names of variables. </a:t>
            </a:r>
            <a:endParaRPr lang="en-US" dirty="0" smtClean="0"/>
          </a:p>
          <a:p>
            <a:pPr lvl="1"/>
            <a:r>
              <a:rPr lang="en-US" dirty="0" smtClean="0"/>
              <a:t>The </a:t>
            </a:r>
            <a:r>
              <a:rPr lang="en-US" dirty="0"/>
              <a:t>new names may include unprintable or invisible characters.</a:t>
            </a:r>
          </a:p>
          <a:p>
            <a:r>
              <a:rPr lang="en-US" dirty="0"/>
              <a:t>Packing. </a:t>
            </a:r>
            <a:endParaRPr lang="en-US" dirty="0" smtClean="0"/>
          </a:p>
          <a:p>
            <a:pPr lvl="1"/>
            <a:r>
              <a:rPr lang="en-US" dirty="0" smtClean="0"/>
              <a:t>This </a:t>
            </a:r>
            <a:r>
              <a:rPr lang="en-US" dirty="0"/>
              <a:t>compresses the entire program to make the code unreadable.</a:t>
            </a:r>
          </a:p>
          <a:p>
            <a:r>
              <a:rPr lang="en-US" dirty="0"/>
              <a:t>Control flow. </a:t>
            </a:r>
            <a:endParaRPr lang="en-US" dirty="0" smtClean="0"/>
          </a:p>
          <a:p>
            <a:pPr lvl="1"/>
            <a:r>
              <a:rPr lang="en-US" dirty="0" smtClean="0"/>
              <a:t>The </a:t>
            </a:r>
            <a:r>
              <a:rPr lang="en-US" dirty="0"/>
              <a:t>decompiled code is made to look like spaghetti logic, which is unstructured and hard to maintain code where the line of thought is obscured. </a:t>
            </a:r>
            <a:endParaRPr lang="en-US" dirty="0" smtClean="0"/>
          </a:p>
          <a:p>
            <a:pPr lvl="1"/>
            <a:r>
              <a:rPr lang="en-US" dirty="0" smtClean="0"/>
              <a:t>Results </a:t>
            </a:r>
            <a:r>
              <a:rPr lang="en-US" dirty="0"/>
              <a:t>from this code are not clear, and it's hard to tell what the point of the code is by looking at it</a:t>
            </a:r>
            <a:r>
              <a:rPr lang="en-US" dirty="0" smtClean="0"/>
              <a:t>.</a:t>
            </a:r>
            <a:endParaRPr lang="en-US" dirty="0"/>
          </a:p>
        </p:txBody>
      </p:sp>
    </p:spTree>
    <p:extLst>
      <p:ext uri="{BB962C8B-B14F-4D97-AF65-F5344CB8AC3E}">
        <p14:creationId xmlns:p14="http://schemas.microsoft.com/office/powerpoint/2010/main" val="339636881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133</a:t>
            </a:fld>
            <a:endParaRPr lang="en-US"/>
          </a:p>
        </p:txBody>
      </p:sp>
      <p:sp>
        <p:nvSpPr>
          <p:cNvPr id="3" name="Title 2"/>
          <p:cNvSpPr>
            <a:spLocks noGrp="1"/>
          </p:cNvSpPr>
          <p:nvPr>
            <p:ph type="title"/>
          </p:nvPr>
        </p:nvSpPr>
        <p:spPr/>
        <p:txBody>
          <a:bodyPr/>
          <a:lstStyle/>
          <a:p>
            <a:r>
              <a:rPr lang="en-US" dirty="0"/>
              <a:t>Obfuscation </a:t>
            </a:r>
            <a:r>
              <a:rPr lang="en-US" dirty="0" smtClean="0"/>
              <a:t>techniques</a:t>
            </a:r>
            <a:endParaRPr lang="en-IN" dirty="0"/>
          </a:p>
        </p:txBody>
      </p:sp>
      <p:sp>
        <p:nvSpPr>
          <p:cNvPr id="4" name="Text Placeholder 3"/>
          <p:cNvSpPr>
            <a:spLocks noGrp="1"/>
          </p:cNvSpPr>
          <p:nvPr>
            <p:ph type="body" idx="1"/>
          </p:nvPr>
        </p:nvSpPr>
        <p:spPr/>
        <p:txBody>
          <a:bodyPr>
            <a:normAutofit fontScale="92500" lnSpcReduction="20000"/>
          </a:bodyPr>
          <a:lstStyle/>
          <a:p>
            <a:r>
              <a:rPr lang="en-US" dirty="0" smtClean="0"/>
              <a:t>Instruction </a:t>
            </a:r>
            <a:r>
              <a:rPr lang="en-US" dirty="0"/>
              <a:t>pattern transformation. </a:t>
            </a:r>
            <a:endParaRPr lang="en-US" dirty="0" smtClean="0"/>
          </a:p>
          <a:p>
            <a:pPr lvl="1"/>
            <a:r>
              <a:rPr lang="en-US" dirty="0" smtClean="0"/>
              <a:t>This </a:t>
            </a:r>
            <a:r>
              <a:rPr lang="en-US" dirty="0"/>
              <a:t>approach takes common instructions created by the compiler and swaps them for more complex, less common instructions that effectively do the same thing.</a:t>
            </a:r>
          </a:p>
          <a:p>
            <a:r>
              <a:rPr lang="en-US" dirty="0"/>
              <a:t>Dummy code insertion. </a:t>
            </a:r>
            <a:endParaRPr lang="en-US" dirty="0" smtClean="0"/>
          </a:p>
          <a:p>
            <a:pPr lvl="1"/>
            <a:r>
              <a:rPr lang="en-US" dirty="0" smtClean="0"/>
              <a:t>Dummy </a:t>
            </a:r>
            <a:r>
              <a:rPr lang="en-US" dirty="0"/>
              <a:t>code can be added to a program to make it harder to read and reverse engineer, but it does not affect the program's logic or outcome.</a:t>
            </a:r>
          </a:p>
          <a:p>
            <a:r>
              <a:rPr lang="en-US" dirty="0"/>
              <a:t>Metadata or unused code removal. </a:t>
            </a:r>
            <a:endParaRPr lang="en-US" dirty="0" smtClean="0"/>
          </a:p>
          <a:p>
            <a:pPr lvl="1"/>
            <a:r>
              <a:rPr lang="en-US" dirty="0" smtClean="0"/>
              <a:t>Unused </a:t>
            </a:r>
            <a:r>
              <a:rPr lang="en-US" dirty="0"/>
              <a:t>code and metadata give the reader extra information about the program, much like annotations on a Word document, that can help them read and debug it. </a:t>
            </a:r>
            <a:endParaRPr lang="en-US" dirty="0" smtClean="0"/>
          </a:p>
          <a:p>
            <a:pPr lvl="1"/>
            <a:r>
              <a:rPr lang="en-US" dirty="0" smtClean="0"/>
              <a:t>Removing </a:t>
            </a:r>
            <a:r>
              <a:rPr lang="en-US" dirty="0"/>
              <a:t>metadata and unused code leaves the reader with less information about the program and its code</a:t>
            </a:r>
            <a:r>
              <a:rPr lang="en-US" dirty="0" smtClean="0"/>
              <a:t>.</a:t>
            </a:r>
            <a:endParaRPr lang="en-US" dirty="0"/>
          </a:p>
        </p:txBody>
      </p:sp>
    </p:spTree>
    <p:extLst>
      <p:ext uri="{BB962C8B-B14F-4D97-AF65-F5344CB8AC3E}">
        <p14:creationId xmlns:p14="http://schemas.microsoft.com/office/powerpoint/2010/main" val="150672545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134</a:t>
            </a:fld>
            <a:endParaRPr lang="en-US"/>
          </a:p>
        </p:txBody>
      </p:sp>
      <p:sp>
        <p:nvSpPr>
          <p:cNvPr id="3" name="Title 2"/>
          <p:cNvSpPr>
            <a:spLocks noGrp="1"/>
          </p:cNvSpPr>
          <p:nvPr>
            <p:ph type="title"/>
          </p:nvPr>
        </p:nvSpPr>
        <p:spPr/>
        <p:txBody>
          <a:bodyPr/>
          <a:lstStyle/>
          <a:p>
            <a:r>
              <a:rPr lang="en-US" dirty="0"/>
              <a:t>Obfuscation </a:t>
            </a:r>
            <a:r>
              <a:rPr lang="en-US" dirty="0" smtClean="0"/>
              <a:t>techniques</a:t>
            </a:r>
            <a:endParaRPr lang="en-IN" dirty="0"/>
          </a:p>
        </p:txBody>
      </p:sp>
      <p:sp>
        <p:nvSpPr>
          <p:cNvPr id="4" name="Text Placeholder 3"/>
          <p:cNvSpPr>
            <a:spLocks noGrp="1"/>
          </p:cNvSpPr>
          <p:nvPr>
            <p:ph type="body" idx="1"/>
          </p:nvPr>
        </p:nvSpPr>
        <p:spPr>
          <a:xfrm>
            <a:off x="700004" y="1324629"/>
            <a:ext cx="8229600" cy="4768058"/>
          </a:xfrm>
        </p:spPr>
        <p:txBody>
          <a:bodyPr>
            <a:normAutofit fontScale="77500" lnSpcReduction="20000"/>
          </a:bodyPr>
          <a:lstStyle/>
          <a:p>
            <a:r>
              <a:rPr lang="en-US" dirty="0" smtClean="0"/>
              <a:t>Opaque </a:t>
            </a:r>
            <a:r>
              <a:rPr lang="en-US" dirty="0"/>
              <a:t>predicate </a:t>
            </a:r>
            <a:r>
              <a:rPr lang="en-US" dirty="0" smtClean="0"/>
              <a:t>insertion</a:t>
            </a:r>
          </a:p>
          <a:p>
            <a:pPr lvl="1"/>
            <a:r>
              <a:rPr lang="en-US" dirty="0" smtClean="0"/>
              <a:t> </a:t>
            </a:r>
            <a:r>
              <a:rPr lang="en-US" dirty="0"/>
              <a:t>A predicate in code is a logical expression that is either true or false</a:t>
            </a:r>
            <a:r>
              <a:rPr lang="en-US" dirty="0" smtClean="0"/>
              <a:t>.</a:t>
            </a:r>
          </a:p>
          <a:p>
            <a:pPr lvl="1"/>
            <a:r>
              <a:rPr lang="en-US" dirty="0" smtClean="0"/>
              <a:t>Opaque </a:t>
            </a:r>
            <a:r>
              <a:rPr lang="en-US" dirty="0"/>
              <a:t>predicates are conditional branches -- or if-then statements -- where the results cannot easily be determined with statistical analysis. </a:t>
            </a:r>
            <a:endParaRPr lang="en-US" dirty="0" smtClean="0"/>
          </a:p>
          <a:p>
            <a:pPr lvl="1"/>
            <a:r>
              <a:rPr lang="en-US" dirty="0" smtClean="0"/>
              <a:t>Inserting </a:t>
            </a:r>
            <a:r>
              <a:rPr lang="en-US" dirty="0"/>
              <a:t>an opaque predicate introduces unnecessary code that is never executed but is puzzling to the reader trying to understand the decompiled output.</a:t>
            </a:r>
          </a:p>
          <a:p>
            <a:r>
              <a:rPr lang="en-US" dirty="0"/>
              <a:t>Anti-debug. </a:t>
            </a:r>
            <a:endParaRPr lang="en-US" dirty="0" smtClean="0"/>
          </a:p>
          <a:p>
            <a:pPr lvl="1"/>
            <a:r>
              <a:rPr lang="en-US" dirty="0" smtClean="0"/>
              <a:t>Legitimate </a:t>
            </a:r>
            <a:r>
              <a:rPr lang="en-US" dirty="0"/>
              <a:t>software engineers and hackers use debug tools to examine code line by line. </a:t>
            </a:r>
            <a:endParaRPr lang="en-US" dirty="0" smtClean="0"/>
          </a:p>
          <a:p>
            <a:pPr lvl="1"/>
            <a:r>
              <a:rPr lang="en-US" dirty="0" smtClean="0"/>
              <a:t>With </a:t>
            </a:r>
            <a:r>
              <a:rPr lang="en-US" dirty="0"/>
              <a:t>these tools, software engineers can spot problems with the code, and hackers can use them to reverse engineer the code. </a:t>
            </a:r>
            <a:endParaRPr lang="en-US" dirty="0" smtClean="0"/>
          </a:p>
          <a:p>
            <a:pPr lvl="1"/>
            <a:r>
              <a:rPr lang="en-US" dirty="0" smtClean="0"/>
              <a:t>IT </a:t>
            </a:r>
            <a:r>
              <a:rPr lang="en-US" dirty="0"/>
              <a:t>security pros can use anti-debug tools to identify when a hacker is running a debug program as part of an attack. </a:t>
            </a:r>
            <a:endParaRPr lang="en-US" dirty="0" smtClean="0"/>
          </a:p>
          <a:p>
            <a:pPr lvl="1"/>
            <a:r>
              <a:rPr lang="en-US" dirty="0" smtClean="0"/>
              <a:t>Hackers </a:t>
            </a:r>
            <a:r>
              <a:rPr lang="en-US" dirty="0"/>
              <a:t>can run anti-debug tools to identify when a debug tool is being used to identify the changes they are making to the code</a:t>
            </a:r>
            <a:r>
              <a:rPr lang="en-US" dirty="0" smtClean="0"/>
              <a:t>.</a:t>
            </a:r>
          </a:p>
        </p:txBody>
      </p:sp>
    </p:spTree>
    <p:extLst>
      <p:ext uri="{BB962C8B-B14F-4D97-AF65-F5344CB8AC3E}">
        <p14:creationId xmlns:p14="http://schemas.microsoft.com/office/powerpoint/2010/main" val="339636881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135</a:t>
            </a:fld>
            <a:endParaRPr lang="en-US"/>
          </a:p>
        </p:txBody>
      </p:sp>
      <p:sp>
        <p:nvSpPr>
          <p:cNvPr id="3" name="Title 2"/>
          <p:cNvSpPr>
            <a:spLocks noGrp="1"/>
          </p:cNvSpPr>
          <p:nvPr>
            <p:ph type="title"/>
          </p:nvPr>
        </p:nvSpPr>
        <p:spPr/>
        <p:txBody>
          <a:bodyPr/>
          <a:lstStyle/>
          <a:p>
            <a:r>
              <a:rPr lang="en-US" dirty="0"/>
              <a:t>Obfuscation </a:t>
            </a:r>
            <a:r>
              <a:rPr lang="en-US" dirty="0" smtClean="0"/>
              <a:t>techniques</a:t>
            </a:r>
            <a:endParaRPr lang="en-IN" dirty="0"/>
          </a:p>
        </p:txBody>
      </p:sp>
      <p:sp>
        <p:nvSpPr>
          <p:cNvPr id="4" name="Text Placeholder 3"/>
          <p:cNvSpPr>
            <a:spLocks noGrp="1"/>
          </p:cNvSpPr>
          <p:nvPr>
            <p:ph type="body" idx="1"/>
          </p:nvPr>
        </p:nvSpPr>
        <p:spPr/>
        <p:txBody>
          <a:bodyPr>
            <a:normAutofit/>
          </a:bodyPr>
          <a:lstStyle/>
          <a:p>
            <a:r>
              <a:rPr lang="en-US" dirty="0" smtClean="0"/>
              <a:t>String encryption. </a:t>
            </a:r>
          </a:p>
          <a:p>
            <a:pPr lvl="1"/>
            <a:r>
              <a:rPr lang="en-US" dirty="0" smtClean="0"/>
              <a:t>This method uses encryption to hide the strings in the executable and only restores the values when they are needed to run the program. </a:t>
            </a:r>
          </a:p>
          <a:p>
            <a:pPr lvl="1"/>
            <a:r>
              <a:rPr lang="en-US" dirty="0" smtClean="0"/>
              <a:t>This makes it difficult to go through a program and search for particular strings.</a:t>
            </a:r>
          </a:p>
          <a:p>
            <a:r>
              <a:rPr lang="en-US" dirty="0" smtClean="0"/>
              <a:t>Code transposition. </a:t>
            </a:r>
          </a:p>
          <a:p>
            <a:pPr lvl="1"/>
            <a:r>
              <a:rPr lang="en-US" dirty="0" smtClean="0"/>
              <a:t>This is the reordering of routines and branches in the code without having a visible effect on its behavior.</a:t>
            </a:r>
            <a:endParaRPr lang="en-IN" dirty="0"/>
          </a:p>
        </p:txBody>
      </p:sp>
    </p:spTree>
    <p:extLst>
      <p:ext uri="{BB962C8B-B14F-4D97-AF65-F5344CB8AC3E}">
        <p14:creationId xmlns:p14="http://schemas.microsoft.com/office/powerpoint/2010/main" val="225375213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136</a:t>
            </a:fld>
            <a:endParaRPr lang="en-US"/>
          </a:p>
        </p:txBody>
      </p:sp>
      <p:sp>
        <p:nvSpPr>
          <p:cNvPr id="3" name="Title 2"/>
          <p:cNvSpPr>
            <a:spLocks noGrp="1"/>
          </p:cNvSpPr>
          <p:nvPr>
            <p:ph type="title"/>
          </p:nvPr>
        </p:nvSpPr>
        <p:spPr/>
        <p:txBody>
          <a:bodyPr/>
          <a:lstStyle/>
          <a:p>
            <a:r>
              <a:rPr lang="en-IN" dirty="0" smtClean="0"/>
              <a:t>Reading assignment</a:t>
            </a:r>
            <a:endParaRPr lang="en-IN" dirty="0"/>
          </a:p>
        </p:txBody>
      </p:sp>
      <p:sp>
        <p:nvSpPr>
          <p:cNvPr id="4" name="Text Placeholder 3"/>
          <p:cNvSpPr>
            <a:spLocks noGrp="1"/>
          </p:cNvSpPr>
          <p:nvPr>
            <p:ph type="body" idx="1"/>
          </p:nvPr>
        </p:nvSpPr>
        <p:spPr/>
        <p:txBody>
          <a:bodyPr/>
          <a:lstStyle/>
          <a:p>
            <a:r>
              <a:rPr lang="en-IN" dirty="0">
                <a:hlinkClick r:id="rId2"/>
              </a:rPr>
              <a:t>https://</a:t>
            </a:r>
            <a:r>
              <a:rPr lang="en-IN" dirty="0" smtClean="0">
                <a:hlinkClick r:id="rId2"/>
              </a:rPr>
              <a:t>dltlabs.medium.com/implementing-code-obfuscation-5b1fda3ed741</a:t>
            </a:r>
            <a:endParaRPr lang="en-IN" dirty="0" smtClean="0"/>
          </a:p>
          <a:p>
            <a:r>
              <a:rPr lang="en-IN" dirty="0">
                <a:hlinkClick r:id="rId3"/>
              </a:rPr>
              <a:t>https://www.labnol.org/software/deobfuscate-javascript/19815</a:t>
            </a:r>
            <a:r>
              <a:rPr lang="en-IN" dirty="0" smtClean="0">
                <a:hlinkClick r:id="rId3"/>
              </a:rPr>
              <a:t>/</a:t>
            </a:r>
            <a:endParaRPr lang="en-IN" dirty="0" smtClean="0"/>
          </a:p>
          <a:p>
            <a:r>
              <a:rPr lang="en-IN" dirty="0"/>
              <a:t>https://auth0.com/blog/how-secure-are-encryption-hashing-encoding-and-obfuscation/</a:t>
            </a:r>
          </a:p>
          <a:p>
            <a:pPr marL="50800" indent="0">
              <a:buNone/>
            </a:pPr>
            <a:endParaRPr lang="en-IN" dirty="0"/>
          </a:p>
        </p:txBody>
      </p:sp>
    </p:spTree>
    <p:extLst>
      <p:ext uri="{BB962C8B-B14F-4D97-AF65-F5344CB8AC3E}">
        <p14:creationId xmlns:p14="http://schemas.microsoft.com/office/powerpoint/2010/main" val="84625739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137</a:t>
            </a:fld>
            <a:endParaRPr lang="en-US"/>
          </a:p>
        </p:txBody>
      </p:sp>
      <p:sp>
        <p:nvSpPr>
          <p:cNvPr id="3" name="Title 2"/>
          <p:cNvSpPr>
            <a:spLocks noGrp="1"/>
          </p:cNvSpPr>
          <p:nvPr>
            <p:ph type="title"/>
          </p:nvPr>
        </p:nvSpPr>
        <p:spPr/>
        <p:txBody>
          <a:bodyPr/>
          <a:lstStyle/>
          <a:p>
            <a:r>
              <a:rPr lang="en-US" b="1" dirty="0" smtClean="0"/>
              <a:t>Why obfuscation </a:t>
            </a:r>
            <a:r>
              <a:rPr lang="en-US" b="1" dirty="0"/>
              <a:t>worked so well for a </a:t>
            </a:r>
            <a:r>
              <a:rPr lang="en-US" b="1" dirty="0" smtClean="0"/>
              <a:t>time in high-profile attacks?</a:t>
            </a:r>
            <a:endParaRPr lang="en-IN" dirty="0"/>
          </a:p>
        </p:txBody>
      </p:sp>
      <p:sp>
        <p:nvSpPr>
          <p:cNvPr id="4" name="Text Placeholder 3"/>
          <p:cNvSpPr>
            <a:spLocks noGrp="1"/>
          </p:cNvSpPr>
          <p:nvPr>
            <p:ph type="body" idx="1"/>
          </p:nvPr>
        </p:nvSpPr>
        <p:spPr/>
        <p:txBody>
          <a:bodyPr/>
          <a:lstStyle/>
          <a:p>
            <a:r>
              <a:rPr lang="en-US" dirty="0" smtClean="0"/>
              <a:t>The </a:t>
            </a:r>
            <a:r>
              <a:rPr lang="en-US" dirty="0"/>
              <a:t>short answer is: </a:t>
            </a:r>
            <a:endParaRPr lang="en-US" dirty="0" smtClean="0"/>
          </a:p>
          <a:p>
            <a:pPr lvl="1"/>
            <a:r>
              <a:rPr lang="en-US" b="1" dirty="0" smtClean="0"/>
              <a:t>clever </a:t>
            </a:r>
            <a:r>
              <a:rPr lang="en-US" b="1" dirty="0"/>
              <a:t>design, </a:t>
            </a:r>
            <a:endParaRPr lang="en-US" b="1" dirty="0" smtClean="0"/>
          </a:p>
          <a:p>
            <a:pPr lvl="1"/>
            <a:r>
              <a:rPr lang="en-US" b="1" dirty="0" smtClean="0"/>
              <a:t>context-aware </a:t>
            </a:r>
            <a:r>
              <a:rPr lang="en-US" b="1" dirty="0"/>
              <a:t>deception, and </a:t>
            </a:r>
          </a:p>
          <a:p>
            <a:pPr lvl="1"/>
            <a:r>
              <a:rPr lang="en-US" b="1" dirty="0" smtClean="0"/>
              <a:t>blending </a:t>
            </a:r>
            <a:r>
              <a:rPr lang="en-US" b="1" dirty="0"/>
              <a:t>in with normal behavior</a:t>
            </a:r>
            <a:r>
              <a:rPr lang="en-US" dirty="0" smtClean="0"/>
              <a:t>.</a:t>
            </a:r>
          </a:p>
          <a:p>
            <a:pPr marL="533400" lvl="1" indent="0">
              <a:buNone/>
            </a:pPr>
            <a:endParaRPr lang="en-IN" dirty="0"/>
          </a:p>
        </p:txBody>
      </p:sp>
    </p:spTree>
    <p:extLst>
      <p:ext uri="{BB962C8B-B14F-4D97-AF65-F5344CB8AC3E}">
        <p14:creationId xmlns:p14="http://schemas.microsoft.com/office/powerpoint/2010/main" val="138681599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138</a:t>
            </a:fld>
            <a:endParaRPr lang="en-US"/>
          </a:p>
        </p:txBody>
      </p:sp>
      <p:sp>
        <p:nvSpPr>
          <p:cNvPr id="3" name="Title 2"/>
          <p:cNvSpPr>
            <a:spLocks noGrp="1"/>
          </p:cNvSpPr>
          <p:nvPr>
            <p:ph type="title"/>
          </p:nvPr>
        </p:nvSpPr>
        <p:spPr>
          <a:xfrm>
            <a:off x="817323" y="214817"/>
            <a:ext cx="8326677" cy="874951"/>
          </a:xfrm>
        </p:spPr>
        <p:txBody>
          <a:bodyPr/>
          <a:lstStyle/>
          <a:p>
            <a:r>
              <a:rPr lang="en-US" dirty="0" smtClean="0"/>
              <a:t>A </a:t>
            </a:r>
            <a:r>
              <a:rPr lang="en-US" dirty="0"/>
              <a:t>real life example </a:t>
            </a:r>
            <a:r>
              <a:rPr lang="en-US" dirty="0" smtClean="0"/>
              <a:t>2: Carbanak and FireEye</a:t>
            </a:r>
            <a:endParaRPr lang="en-IN" dirty="0"/>
          </a:p>
        </p:txBody>
      </p:sp>
      <p:sp>
        <p:nvSpPr>
          <p:cNvPr id="4" name="Text Placeholder 3"/>
          <p:cNvSpPr>
            <a:spLocks noGrp="1"/>
          </p:cNvSpPr>
          <p:nvPr>
            <p:ph type="body" idx="1"/>
          </p:nvPr>
        </p:nvSpPr>
        <p:spPr>
          <a:xfrm>
            <a:off x="602673" y="1324629"/>
            <a:ext cx="8437418" cy="4525963"/>
          </a:xfrm>
        </p:spPr>
        <p:txBody>
          <a:bodyPr>
            <a:normAutofit fontScale="85000" lnSpcReduction="20000"/>
          </a:bodyPr>
          <a:lstStyle/>
          <a:p>
            <a:r>
              <a:rPr lang="en-IN" dirty="0" err="1" smtClean="0"/>
              <a:t>Carbanak</a:t>
            </a:r>
            <a:r>
              <a:rPr lang="en-IN" dirty="0" smtClean="0"/>
              <a:t>: </a:t>
            </a:r>
            <a:r>
              <a:rPr lang="en-IN" dirty="0"/>
              <a:t>infamous</a:t>
            </a:r>
            <a:r>
              <a:rPr lang="en-IN" dirty="0" smtClean="0"/>
              <a:t> </a:t>
            </a:r>
            <a:r>
              <a:rPr lang="en-IN" dirty="0"/>
              <a:t>backdoor malware </a:t>
            </a:r>
            <a:endParaRPr lang="en-IN" dirty="0" smtClean="0"/>
          </a:p>
          <a:p>
            <a:r>
              <a:rPr lang="en-US" dirty="0" smtClean="0"/>
              <a:t>FireEye found </a:t>
            </a:r>
            <a:r>
              <a:rPr lang="en-US" dirty="0"/>
              <a:t>the Carbanak source code in two RAR archives on </a:t>
            </a:r>
            <a:r>
              <a:rPr lang="en-US" u="sng" dirty="0"/>
              <a:t>VirusTotal</a:t>
            </a:r>
            <a:r>
              <a:rPr lang="en-US" dirty="0"/>
              <a:t> in August 2017, approximately four months after the code was uploaded. </a:t>
            </a:r>
            <a:endParaRPr lang="en-US" dirty="0" smtClean="0"/>
          </a:p>
          <a:p>
            <a:r>
              <a:rPr lang="en-US" dirty="0" smtClean="0">
                <a:hlinkClick r:id="rId2"/>
              </a:rPr>
              <a:t>VirusTotal </a:t>
            </a:r>
            <a:r>
              <a:rPr lang="en-US" dirty="0" smtClean="0"/>
              <a:t>Analyses </a:t>
            </a:r>
            <a:r>
              <a:rPr lang="en-US" dirty="0"/>
              <a:t>suspicious files, domains, IPs and URLs to detect malware and other </a:t>
            </a:r>
            <a:r>
              <a:rPr lang="en-US" dirty="0" smtClean="0"/>
              <a:t>breaches.</a:t>
            </a:r>
          </a:p>
          <a:p>
            <a:r>
              <a:rPr lang="en-US" dirty="0">
                <a:hlinkClick r:id="rId3"/>
              </a:rPr>
              <a:t>FireEye</a:t>
            </a:r>
            <a:r>
              <a:rPr lang="en-US" dirty="0"/>
              <a:t> searches for </a:t>
            </a:r>
            <a:r>
              <a:rPr lang="en-US" dirty="0" smtClean="0"/>
              <a:t>Malware, </a:t>
            </a:r>
            <a:r>
              <a:rPr lang="en-US" dirty="0" err="1" smtClean="0"/>
              <a:t>crimeware</a:t>
            </a:r>
            <a:r>
              <a:rPr lang="en-US" dirty="0" smtClean="0"/>
              <a:t> , ransomware, Known </a:t>
            </a:r>
            <a:r>
              <a:rPr lang="en-US" dirty="0"/>
              <a:t>bad Internet </a:t>
            </a:r>
            <a:r>
              <a:rPr lang="en-US" dirty="0" smtClean="0"/>
              <a:t>addresses, </a:t>
            </a:r>
            <a:r>
              <a:rPr lang="en-US" dirty="0" err="1" smtClean="0"/>
              <a:t>etc</a:t>
            </a:r>
            <a:endParaRPr lang="en-US" dirty="0" smtClean="0"/>
          </a:p>
          <a:p>
            <a:r>
              <a:rPr lang="en-US" dirty="0" smtClean="0"/>
              <a:t>Speculation: </a:t>
            </a:r>
          </a:p>
          <a:p>
            <a:pPr lvl="1"/>
            <a:r>
              <a:rPr lang="en-US" dirty="0" smtClean="0"/>
              <a:t>Uploader was </a:t>
            </a:r>
            <a:r>
              <a:rPr lang="en-US" dirty="0"/>
              <a:t>from Russia and </a:t>
            </a:r>
            <a:endParaRPr lang="en-US" dirty="0" smtClean="0"/>
          </a:p>
          <a:p>
            <a:pPr lvl="1"/>
            <a:r>
              <a:rPr lang="en-US" dirty="0" smtClean="0"/>
              <a:t>Could have </a:t>
            </a:r>
            <a:r>
              <a:rPr lang="en-US" dirty="0"/>
              <a:t>been a member of the cybercrime group behind Carbanak</a:t>
            </a:r>
            <a:r>
              <a:rPr lang="en-US" dirty="0" smtClean="0"/>
              <a:t>.</a:t>
            </a:r>
          </a:p>
          <a:p>
            <a:r>
              <a:rPr lang="en-US" dirty="0">
                <a:hlinkClick r:id="rId4"/>
              </a:rPr>
              <a:t>Carbanak </a:t>
            </a:r>
            <a:r>
              <a:rPr lang="en-US" dirty="0"/>
              <a:t>malware </a:t>
            </a:r>
            <a:r>
              <a:rPr lang="en-US" dirty="0" smtClean="0"/>
              <a:t>used to record </a:t>
            </a:r>
            <a:r>
              <a:rPr lang="en-US" dirty="0"/>
              <a:t>video of victims' desktops</a:t>
            </a:r>
            <a:endParaRPr lang="en-IN" dirty="0"/>
          </a:p>
        </p:txBody>
      </p:sp>
    </p:spTree>
    <p:extLst>
      <p:ext uri="{BB962C8B-B14F-4D97-AF65-F5344CB8AC3E}">
        <p14:creationId xmlns:p14="http://schemas.microsoft.com/office/powerpoint/2010/main" val="420123964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139</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normAutofit lnSpcReduction="10000"/>
          </a:bodyPr>
          <a:lstStyle/>
          <a:p>
            <a:r>
              <a:rPr lang="en-US" dirty="0"/>
              <a:t>From the source code's discovery until mid-2018</a:t>
            </a:r>
            <a:r>
              <a:rPr lang="en-US" dirty="0" smtClean="0"/>
              <a:t>, FireEye spent </a:t>
            </a:r>
            <a:r>
              <a:rPr lang="en-US" dirty="0"/>
              <a:t>nearly 230 hours analyzing the 100,000 lines of code, </a:t>
            </a:r>
            <a:endParaRPr lang="en-US" dirty="0" smtClean="0"/>
          </a:p>
          <a:p>
            <a:r>
              <a:rPr lang="en-US" dirty="0" smtClean="0"/>
              <a:t>Some time was spent </a:t>
            </a:r>
            <a:r>
              <a:rPr lang="en-US" dirty="0"/>
              <a:t>learning the Russian language in order to "minimize my use of other analysts' time."</a:t>
            </a:r>
          </a:p>
          <a:p>
            <a:r>
              <a:rPr lang="en-US" dirty="0" smtClean="0"/>
              <a:t>a </a:t>
            </a:r>
            <a:r>
              <a:rPr lang="en-US" dirty="0"/>
              <a:t>FireEye engineer </a:t>
            </a:r>
            <a:r>
              <a:rPr lang="en-US" dirty="0" smtClean="0"/>
              <a:t>had spent </a:t>
            </a:r>
            <a:r>
              <a:rPr lang="en-US" dirty="0"/>
              <a:t>approximately 220 hours reverse-engineering Carbanak banking malware samples in 2016 and 2017 before the source was found</a:t>
            </a:r>
            <a:r>
              <a:rPr lang="en-US" dirty="0" smtClean="0"/>
              <a:t>.</a:t>
            </a:r>
          </a:p>
          <a:p>
            <a:r>
              <a:rPr lang="en-US" dirty="0" smtClean="0"/>
              <a:t>The  </a:t>
            </a:r>
            <a:r>
              <a:rPr lang="en-US" dirty="0"/>
              <a:t>code was difficult </a:t>
            </a:r>
            <a:r>
              <a:rPr lang="en-US" dirty="0" smtClean="0"/>
              <a:t>to </a:t>
            </a:r>
            <a:r>
              <a:rPr lang="en-US" dirty="0"/>
              <a:t>parse.</a:t>
            </a:r>
          </a:p>
          <a:p>
            <a:endParaRPr lang="en-IN" dirty="0"/>
          </a:p>
        </p:txBody>
      </p:sp>
    </p:spTree>
    <p:extLst>
      <p:ext uri="{BB962C8B-B14F-4D97-AF65-F5344CB8AC3E}">
        <p14:creationId xmlns:p14="http://schemas.microsoft.com/office/powerpoint/2010/main" val="1501893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14</a:t>
            </a:fld>
            <a:endParaRPr>
              <a:solidFill>
                <a:srgbClr val="000000"/>
              </a:solidFill>
            </a:endParaRPr>
          </a:p>
        </p:txBody>
      </p:sp>
      <p:sp>
        <p:nvSpPr>
          <p:cNvPr id="194" name="Google Shape;194;p1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195" name="Google Shape;195;p1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196" name="Google Shape;196;p13"/>
          <p:cNvPicPr preferRelativeResize="0"/>
          <p:nvPr/>
        </p:nvPicPr>
        <p:blipFill rotWithShape="1">
          <a:blip r:embed="rId3">
            <a:alphaModFix/>
          </a:blip>
          <a:srcRect/>
          <a:stretch/>
        </p:blipFill>
        <p:spPr>
          <a:xfrm>
            <a:off x="467544" y="116632"/>
            <a:ext cx="8424936" cy="6264696"/>
          </a:xfrm>
          <a:prstGeom prst="rect">
            <a:avLst/>
          </a:prstGeom>
          <a:noFill/>
          <a:ln>
            <a:noFill/>
          </a:ln>
        </p:spPr>
      </p:pic>
      <p:sp>
        <p:nvSpPr>
          <p:cNvPr id="197" name="Google Shape;197;p13"/>
          <p:cNvSpPr txBox="1"/>
          <p:nvPr/>
        </p:nvSpPr>
        <p:spPr>
          <a:xfrm>
            <a:off x="3527884" y="991300"/>
            <a:ext cx="23042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C00000"/>
                </a:solidFill>
                <a:latin typeface="Fira Sans"/>
                <a:ea typeface="Fira Sans"/>
                <a:cs typeface="Fira Sans"/>
                <a:sym typeface="Fira Sans"/>
              </a:rPr>
              <a:t>Inverted filters</a:t>
            </a:r>
            <a:endParaRPr sz="2400">
              <a:solidFill>
                <a:srgbClr val="C00000"/>
              </a:solidFill>
              <a:latin typeface="Fira Sans"/>
              <a:ea typeface="Fira Sans"/>
              <a:cs typeface="Fira Sans"/>
              <a:sym typeface="Fira Sans"/>
            </a:endParaRPr>
          </a:p>
        </p:txBody>
      </p:sp>
      <p:sp>
        <p:nvSpPr>
          <p:cNvPr id="198" name="Google Shape;198;p13"/>
          <p:cNvSpPr/>
          <p:nvPr/>
        </p:nvSpPr>
        <p:spPr>
          <a:xfrm rot="-1884420">
            <a:off x="3098142" y="1508947"/>
            <a:ext cx="1324087" cy="720080"/>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 name="Google Shape;199;p13"/>
          <p:cNvSpPr/>
          <p:nvPr/>
        </p:nvSpPr>
        <p:spPr>
          <a:xfrm rot="1769540">
            <a:off x="4860032" y="1452965"/>
            <a:ext cx="1296144" cy="60788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140</a:t>
            </a:fld>
            <a:endParaRPr lang="en-US"/>
          </a:p>
        </p:txBody>
      </p:sp>
      <p:sp>
        <p:nvSpPr>
          <p:cNvPr id="3" name="Title 2"/>
          <p:cNvSpPr>
            <a:spLocks noGrp="1"/>
          </p:cNvSpPr>
          <p:nvPr>
            <p:ph type="title"/>
          </p:nvPr>
        </p:nvSpPr>
        <p:spPr/>
        <p:txBody>
          <a:bodyPr/>
          <a:lstStyle/>
          <a:p>
            <a:r>
              <a:rPr lang="en-IN" dirty="0" smtClean="0"/>
              <a:t>Technique used</a:t>
            </a:r>
            <a:endParaRPr lang="en-IN" dirty="0"/>
          </a:p>
        </p:txBody>
      </p:sp>
      <p:sp>
        <p:nvSpPr>
          <p:cNvPr id="4" name="Text Placeholder 3"/>
          <p:cNvSpPr>
            <a:spLocks noGrp="1"/>
          </p:cNvSpPr>
          <p:nvPr>
            <p:ph type="body" idx="1"/>
          </p:nvPr>
        </p:nvSpPr>
        <p:spPr/>
        <p:txBody>
          <a:bodyPr>
            <a:normAutofit fontScale="85000" lnSpcReduction="20000"/>
          </a:bodyPr>
          <a:lstStyle/>
          <a:p>
            <a:r>
              <a:rPr lang="en-US" dirty="0" smtClean="0">
                <a:solidFill>
                  <a:srgbClr val="C00000"/>
                </a:solidFill>
              </a:rPr>
              <a:t>Command and </a:t>
            </a:r>
            <a:r>
              <a:rPr lang="en-US" dirty="0">
                <a:solidFill>
                  <a:srgbClr val="C00000"/>
                </a:solidFill>
              </a:rPr>
              <a:t>control </a:t>
            </a:r>
            <a:endParaRPr lang="en-US" dirty="0" smtClean="0">
              <a:solidFill>
                <a:srgbClr val="C00000"/>
              </a:solidFill>
            </a:endParaRPr>
          </a:p>
          <a:p>
            <a:pPr lvl="1"/>
            <a:r>
              <a:rPr lang="en-US" dirty="0" smtClean="0"/>
              <a:t>Depending </a:t>
            </a:r>
            <a:r>
              <a:rPr lang="en-US" dirty="0"/>
              <a:t>on the C2 protocol used </a:t>
            </a:r>
            <a:r>
              <a:rPr lang="en-US" dirty="0" smtClean="0"/>
              <a:t>and</a:t>
            </a:r>
          </a:p>
          <a:p>
            <a:pPr lvl="1"/>
            <a:r>
              <a:rPr lang="en-US" dirty="0" smtClean="0"/>
              <a:t>the </a:t>
            </a:r>
            <a:r>
              <a:rPr lang="en-US" dirty="0"/>
              <a:t>command being processed, </a:t>
            </a:r>
            <a:endParaRPr lang="en-US" dirty="0" smtClean="0"/>
          </a:p>
          <a:p>
            <a:pPr lvl="1"/>
            <a:r>
              <a:rPr lang="en-US" dirty="0" smtClean="0"/>
              <a:t>control </a:t>
            </a:r>
            <a:r>
              <a:rPr lang="en-US" dirty="0"/>
              <a:t>flow may take divergent paths through different functions only to converge again later and accomplish the same </a:t>
            </a:r>
            <a:r>
              <a:rPr lang="en-US" dirty="0" smtClean="0"/>
              <a:t>command</a:t>
            </a:r>
          </a:p>
          <a:p>
            <a:r>
              <a:rPr lang="en-US" dirty="0" smtClean="0"/>
              <a:t>Analysis </a:t>
            </a:r>
            <a:r>
              <a:rPr lang="en-US" dirty="0"/>
              <a:t>required bouncing around between almost </a:t>
            </a:r>
            <a:r>
              <a:rPr lang="en-US" dirty="0">
                <a:solidFill>
                  <a:srgbClr val="C00000"/>
                </a:solidFill>
              </a:rPr>
              <a:t>20 functions in five </a:t>
            </a:r>
            <a:r>
              <a:rPr lang="en-US" dirty="0" smtClean="0">
                <a:solidFill>
                  <a:srgbClr val="C00000"/>
                </a:solidFill>
              </a:rPr>
              <a:t>files </a:t>
            </a:r>
          </a:p>
          <a:p>
            <a:r>
              <a:rPr lang="en-US" dirty="0" smtClean="0"/>
              <a:t>Analysis needed backtracking </a:t>
            </a:r>
            <a:r>
              <a:rPr lang="en-US" dirty="0"/>
              <a:t>to recover information about function pointers and </a:t>
            </a:r>
            <a:r>
              <a:rPr lang="en-US" dirty="0">
                <a:solidFill>
                  <a:srgbClr val="C00000"/>
                </a:solidFill>
              </a:rPr>
              <a:t>parameters</a:t>
            </a:r>
            <a:r>
              <a:rPr lang="en-US" dirty="0"/>
              <a:t> that were </a:t>
            </a:r>
            <a:r>
              <a:rPr lang="en-US" dirty="0">
                <a:solidFill>
                  <a:srgbClr val="C00000"/>
                </a:solidFill>
              </a:rPr>
              <a:t>passed in from as many as 18 layers back</a:t>
            </a:r>
            <a:r>
              <a:rPr lang="en-US" dirty="0" smtClean="0"/>
              <a:t>.</a:t>
            </a:r>
          </a:p>
          <a:p>
            <a:r>
              <a:rPr lang="en-US" dirty="0" smtClean="0"/>
              <a:t>Beyond obfuscation </a:t>
            </a:r>
            <a:r>
              <a:rPr lang="en-US" dirty="0"/>
              <a:t>techniques, the code analysis also found that Carbanak </a:t>
            </a:r>
            <a:r>
              <a:rPr lang="en-US" dirty="0">
                <a:solidFill>
                  <a:srgbClr val="C00000"/>
                </a:solidFill>
              </a:rPr>
              <a:t>was designed to alter evasion techniques</a:t>
            </a:r>
            <a:r>
              <a:rPr lang="en-US" dirty="0"/>
              <a:t> based on the antivirus product installed on a </a:t>
            </a:r>
            <a:r>
              <a:rPr lang="en-US" dirty="0" smtClean="0"/>
              <a:t>system</a:t>
            </a:r>
            <a:endParaRPr lang="en-IN" dirty="0"/>
          </a:p>
        </p:txBody>
      </p:sp>
    </p:spTree>
    <p:extLst>
      <p:ext uri="{BB962C8B-B14F-4D97-AF65-F5344CB8AC3E}">
        <p14:creationId xmlns:p14="http://schemas.microsoft.com/office/powerpoint/2010/main" val="72897737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141</a:t>
            </a:fld>
            <a:endParaRPr lang="en-US"/>
          </a:p>
        </p:txBody>
      </p:sp>
      <p:sp>
        <p:nvSpPr>
          <p:cNvPr id="3" name="Title 2"/>
          <p:cNvSpPr>
            <a:spLocks noGrp="1"/>
          </p:cNvSpPr>
          <p:nvPr>
            <p:ph type="title"/>
          </p:nvPr>
        </p:nvSpPr>
        <p:spPr/>
        <p:txBody>
          <a:bodyPr/>
          <a:lstStyle/>
          <a:p>
            <a:r>
              <a:rPr lang="en-US" dirty="0"/>
              <a:t>Carbanak malware</a:t>
            </a:r>
            <a:endParaRPr lang="en-IN" dirty="0"/>
          </a:p>
        </p:txBody>
      </p:sp>
      <p:sp>
        <p:nvSpPr>
          <p:cNvPr id="4" name="Text Placeholder 3"/>
          <p:cNvSpPr>
            <a:spLocks noGrp="1"/>
          </p:cNvSpPr>
          <p:nvPr>
            <p:ph type="body" idx="1"/>
          </p:nvPr>
        </p:nvSpPr>
        <p:spPr/>
        <p:txBody>
          <a:bodyPr>
            <a:normAutofit fontScale="92500" lnSpcReduction="10000"/>
          </a:bodyPr>
          <a:lstStyle/>
          <a:p>
            <a:r>
              <a:rPr lang="en-US" dirty="0"/>
              <a:t>The Carbanak malware has been linked to more than 100 thefts around the world, </a:t>
            </a:r>
            <a:endParaRPr lang="en-US" dirty="0" smtClean="0"/>
          </a:p>
          <a:p>
            <a:r>
              <a:rPr lang="en-US" dirty="0" smtClean="0"/>
              <a:t>Totals more </a:t>
            </a:r>
            <a:r>
              <a:rPr lang="en-US" dirty="0"/>
              <a:t>than $1 billion in losses. </a:t>
            </a:r>
            <a:endParaRPr lang="en-US" dirty="0" smtClean="0"/>
          </a:p>
          <a:p>
            <a:r>
              <a:rPr lang="en-US" dirty="0" smtClean="0"/>
              <a:t>The </a:t>
            </a:r>
            <a:r>
              <a:rPr lang="en-US" dirty="0"/>
              <a:t>cybercrime gang leader was arrested in March 2018, and three more members were arrested in August</a:t>
            </a:r>
            <a:r>
              <a:rPr lang="en-US" dirty="0" smtClean="0"/>
              <a:t>.</a:t>
            </a:r>
          </a:p>
          <a:p>
            <a:pPr lvl="1"/>
            <a:r>
              <a:rPr lang="en-IN" dirty="0">
                <a:hlinkClick r:id="rId2"/>
              </a:rPr>
              <a:t>https://cyberscoop.com/carbanak-cybercrime-gang-leader-who-caused-atms-to-spit-cash-is-arrested</a:t>
            </a:r>
            <a:r>
              <a:rPr lang="en-IN" dirty="0" smtClean="0">
                <a:hlinkClick r:id="rId2"/>
              </a:rPr>
              <a:t>/</a:t>
            </a:r>
            <a:endParaRPr lang="en-IN" dirty="0" smtClean="0"/>
          </a:p>
          <a:p>
            <a:pPr lvl="1"/>
            <a:r>
              <a:rPr lang="en-IN" dirty="0">
                <a:hlinkClick r:id="rId3"/>
              </a:rPr>
              <a:t>https://</a:t>
            </a:r>
            <a:r>
              <a:rPr lang="en-IN" dirty="0" smtClean="0">
                <a:hlinkClick r:id="rId3"/>
              </a:rPr>
              <a:t>www.europol.europa.eu/media-press/newsroom/news/mastermind-behind-eur-1-billion-cyber-bank-robbery-arrested-in-spain</a:t>
            </a:r>
            <a:endParaRPr lang="en-IN" dirty="0" smtClean="0"/>
          </a:p>
          <a:p>
            <a:pPr lvl="1"/>
            <a:r>
              <a:rPr lang="en-IN" dirty="0">
                <a:hlinkClick r:id="rId4"/>
              </a:rPr>
              <a:t>https://fortune.com/2018/03/26/carbanak-europol-arrest-spain-malware-banks</a:t>
            </a:r>
            <a:r>
              <a:rPr lang="en-IN" dirty="0" smtClean="0">
                <a:hlinkClick r:id="rId4"/>
              </a:rPr>
              <a:t>/</a:t>
            </a:r>
            <a:r>
              <a:rPr lang="en-IN" dirty="0" smtClean="0"/>
              <a:t> </a:t>
            </a:r>
            <a:endParaRPr lang="en-IN" dirty="0"/>
          </a:p>
        </p:txBody>
      </p:sp>
    </p:spTree>
    <p:extLst>
      <p:ext uri="{BB962C8B-B14F-4D97-AF65-F5344CB8AC3E}">
        <p14:creationId xmlns:p14="http://schemas.microsoft.com/office/powerpoint/2010/main" val="369916961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142</a:t>
            </a:fld>
            <a:endParaRPr lang="en-US"/>
          </a:p>
        </p:txBody>
      </p:sp>
      <p:sp>
        <p:nvSpPr>
          <p:cNvPr id="3" name="Title 2"/>
          <p:cNvSpPr>
            <a:spLocks noGrp="1"/>
          </p:cNvSpPr>
          <p:nvPr>
            <p:ph type="title"/>
          </p:nvPr>
        </p:nvSpPr>
        <p:spPr/>
        <p:txBody>
          <a:bodyPr/>
          <a:lstStyle/>
          <a:p>
            <a:r>
              <a:rPr lang="en-IN" dirty="0" smtClean="0"/>
              <a:t>References </a:t>
            </a:r>
            <a:endParaRPr lang="en-IN" dirty="0"/>
          </a:p>
        </p:txBody>
      </p:sp>
      <p:sp>
        <p:nvSpPr>
          <p:cNvPr id="4" name="Text Placeholder 3"/>
          <p:cNvSpPr>
            <a:spLocks noGrp="1"/>
          </p:cNvSpPr>
          <p:nvPr>
            <p:ph type="body" idx="1"/>
          </p:nvPr>
        </p:nvSpPr>
        <p:spPr/>
        <p:txBody>
          <a:bodyPr/>
          <a:lstStyle/>
          <a:p>
            <a:r>
              <a:rPr lang="en-IN" dirty="0">
                <a:hlinkClick r:id="rId2"/>
              </a:rPr>
              <a:t>https://web.archive.org/web/20150217133401/https://securelist.com/blog/research/68732/the-great-bank-robbery-the-carbanak-apt</a:t>
            </a:r>
            <a:r>
              <a:rPr lang="en-IN" dirty="0" smtClean="0">
                <a:hlinkClick r:id="rId2"/>
              </a:rPr>
              <a:t>/</a:t>
            </a:r>
            <a:endParaRPr lang="en-IN" dirty="0" smtClean="0"/>
          </a:p>
          <a:p>
            <a:r>
              <a:rPr lang="en-IN" dirty="0">
                <a:hlinkClick r:id="rId3"/>
              </a:rPr>
              <a:t>https://</a:t>
            </a:r>
            <a:r>
              <a:rPr lang="en-IN" dirty="0" smtClean="0">
                <a:hlinkClick r:id="rId3"/>
              </a:rPr>
              <a:t>media.kasperskycontenthub.com/wp-content/uploads/sites/43/2018/03/08064518/Carbanak_APT_eng.pdf</a:t>
            </a:r>
            <a:r>
              <a:rPr lang="en-IN" dirty="0" smtClean="0"/>
              <a:t> </a:t>
            </a:r>
            <a:endParaRPr lang="en-IN" dirty="0"/>
          </a:p>
        </p:txBody>
      </p:sp>
    </p:spTree>
    <p:extLst>
      <p:ext uri="{BB962C8B-B14F-4D97-AF65-F5344CB8AC3E}">
        <p14:creationId xmlns:p14="http://schemas.microsoft.com/office/powerpoint/2010/main" val="197144576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143</a:t>
            </a:fld>
            <a:endParaRPr lang="en-US"/>
          </a:p>
        </p:txBody>
      </p:sp>
      <p:sp>
        <p:nvSpPr>
          <p:cNvPr id="3" name="Title 2"/>
          <p:cNvSpPr>
            <a:spLocks noGrp="1"/>
          </p:cNvSpPr>
          <p:nvPr>
            <p:ph type="title"/>
          </p:nvPr>
        </p:nvSpPr>
        <p:spPr/>
        <p:txBody>
          <a:bodyPr/>
          <a:lstStyle/>
          <a:p>
            <a:r>
              <a:rPr lang="en-US" dirty="0"/>
              <a:t>Obfuscation applications</a:t>
            </a:r>
            <a:endParaRPr lang="en-IN" dirty="0"/>
          </a:p>
        </p:txBody>
      </p:sp>
      <p:sp>
        <p:nvSpPr>
          <p:cNvPr id="4" name="Text Placeholder 3"/>
          <p:cNvSpPr>
            <a:spLocks noGrp="1"/>
          </p:cNvSpPr>
          <p:nvPr>
            <p:ph type="body" idx="1"/>
          </p:nvPr>
        </p:nvSpPr>
        <p:spPr/>
        <p:txBody>
          <a:bodyPr>
            <a:normAutofit fontScale="85000" lnSpcReduction="20000"/>
          </a:bodyPr>
          <a:lstStyle/>
          <a:p>
            <a:r>
              <a:rPr lang="en-US" dirty="0"/>
              <a:t>Obfuscation works well for complicated files and programs </a:t>
            </a:r>
            <a:endParaRPr lang="en-US" dirty="0" smtClean="0"/>
          </a:p>
          <a:p>
            <a:r>
              <a:rPr lang="en-US" dirty="0" smtClean="0"/>
              <a:t>Typically used </a:t>
            </a:r>
            <a:r>
              <a:rPr lang="en-US" dirty="0"/>
              <a:t>to prevent </a:t>
            </a:r>
            <a:r>
              <a:rPr lang="en-US" dirty="0" smtClean="0"/>
              <a:t>piracy</a:t>
            </a:r>
          </a:p>
          <a:p>
            <a:r>
              <a:rPr lang="en-US" dirty="0" smtClean="0"/>
              <a:t>To make sure </a:t>
            </a:r>
            <a:r>
              <a:rPr lang="en-US" dirty="0"/>
              <a:t>files or programs are being used in a proprietary manner. </a:t>
            </a:r>
            <a:endParaRPr lang="en-US" dirty="0" smtClean="0"/>
          </a:p>
          <a:p>
            <a:r>
              <a:rPr lang="en-US" dirty="0" smtClean="0"/>
              <a:t>Obfuscation </a:t>
            </a:r>
            <a:r>
              <a:rPr lang="en-US" dirty="0"/>
              <a:t>involves a separate program that </a:t>
            </a:r>
            <a:r>
              <a:rPr lang="en-US" dirty="0" smtClean="0"/>
              <a:t>needs </a:t>
            </a:r>
            <a:r>
              <a:rPr lang="en-US" dirty="0"/>
              <a:t>to be packaged with a file or executable item to protect them from unauthorized use. </a:t>
            </a:r>
            <a:endParaRPr lang="en-US" dirty="0" smtClean="0"/>
          </a:p>
          <a:p>
            <a:r>
              <a:rPr lang="en-US" dirty="0" smtClean="0"/>
              <a:t>Obfuscation </a:t>
            </a:r>
            <a:r>
              <a:rPr lang="en-US" dirty="0"/>
              <a:t>works by masking what a file or program is doing so that users cannot see or manipulate the code. </a:t>
            </a:r>
            <a:endParaRPr lang="en-US" dirty="0" smtClean="0"/>
          </a:p>
          <a:p>
            <a:r>
              <a:rPr lang="en-US" dirty="0" smtClean="0"/>
              <a:t>Files </a:t>
            </a:r>
            <a:r>
              <a:rPr lang="en-US" dirty="0"/>
              <a:t>protected with obfuscation don’t need to be accessed with any other plug-ins or executable files, making it seamless for the end user.</a:t>
            </a:r>
          </a:p>
          <a:p>
            <a:pPr marL="50800" indent="0">
              <a:buNone/>
            </a:pPr>
            <a:endParaRPr lang="en-IN" dirty="0"/>
          </a:p>
        </p:txBody>
      </p:sp>
    </p:spTree>
    <p:extLst>
      <p:ext uri="{BB962C8B-B14F-4D97-AF65-F5344CB8AC3E}">
        <p14:creationId xmlns:p14="http://schemas.microsoft.com/office/powerpoint/2010/main" val="44197291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144</a:t>
            </a:fld>
            <a:endParaRPr lang="en-US"/>
          </a:p>
        </p:txBody>
      </p:sp>
      <p:sp>
        <p:nvSpPr>
          <p:cNvPr id="3" name="Title 2"/>
          <p:cNvSpPr>
            <a:spLocks noGrp="1"/>
          </p:cNvSpPr>
          <p:nvPr>
            <p:ph type="title"/>
          </p:nvPr>
        </p:nvSpPr>
        <p:spPr/>
        <p:txBody>
          <a:bodyPr/>
          <a:lstStyle/>
          <a:p>
            <a:r>
              <a:rPr lang="en-US" dirty="0" smtClean="0"/>
              <a:t>Reading: How </a:t>
            </a:r>
            <a:r>
              <a:rPr lang="en-US" dirty="0"/>
              <a:t>to measure obfuscation </a:t>
            </a:r>
            <a:r>
              <a:rPr lang="en-US" dirty="0" smtClean="0"/>
              <a:t>success</a:t>
            </a:r>
            <a:endParaRPr lang="en-IN" dirty="0"/>
          </a:p>
        </p:txBody>
      </p:sp>
      <p:sp>
        <p:nvSpPr>
          <p:cNvPr id="4" name="Text Placeholder 3"/>
          <p:cNvSpPr>
            <a:spLocks noGrp="1"/>
          </p:cNvSpPr>
          <p:nvPr>
            <p:ph type="body" idx="1"/>
          </p:nvPr>
        </p:nvSpPr>
        <p:spPr/>
        <p:txBody>
          <a:bodyPr>
            <a:normAutofit fontScale="70000" lnSpcReduction="20000"/>
          </a:bodyPr>
          <a:lstStyle/>
          <a:p>
            <a:r>
              <a:rPr lang="en-US" dirty="0" smtClean="0"/>
              <a:t>Strength</a:t>
            </a:r>
            <a:r>
              <a:rPr lang="en-US" dirty="0"/>
              <a:t>. </a:t>
            </a:r>
            <a:endParaRPr lang="en-US" dirty="0" smtClean="0"/>
          </a:p>
          <a:p>
            <a:pPr lvl="1"/>
            <a:r>
              <a:rPr lang="en-US" dirty="0" smtClean="0"/>
              <a:t>The </a:t>
            </a:r>
            <a:r>
              <a:rPr lang="en-US" dirty="0"/>
              <a:t>extent to which transformed code resists automated </a:t>
            </a:r>
            <a:r>
              <a:rPr lang="en-US" dirty="0" err="1"/>
              <a:t>deobfuscation</a:t>
            </a:r>
            <a:r>
              <a:rPr lang="en-US" dirty="0"/>
              <a:t> attempts determines strength. </a:t>
            </a:r>
            <a:endParaRPr lang="en-US" dirty="0" smtClean="0"/>
          </a:p>
          <a:p>
            <a:pPr lvl="1"/>
            <a:r>
              <a:rPr lang="en-US" dirty="0" smtClean="0"/>
              <a:t>The </a:t>
            </a:r>
            <a:r>
              <a:rPr lang="en-US" dirty="0"/>
              <a:t>more effort, time and resources it takes, the stronger the code is.</a:t>
            </a:r>
          </a:p>
          <a:p>
            <a:r>
              <a:rPr lang="en-US" dirty="0"/>
              <a:t>Differentiation. </a:t>
            </a:r>
            <a:endParaRPr lang="en-US" dirty="0" smtClean="0"/>
          </a:p>
          <a:p>
            <a:pPr lvl="1"/>
            <a:r>
              <a:rPr lang="en-US" dirty="0" smtClean="0"/>
              <a:t>The </a:t>
            </a:r>
            <a:r>
              <a:rPr lang="en-US" dirty="0"/>
              <a:t>degree to which transformed code differs from the original is another measure of how effective it is. </a:t>
            </a:r>
            <a:endParaRPr lang="en-US" dirty="0" smtClean="0"/>
          </a:p>
          <a:p>
            <a:pPr lvl="1"/>
            <a:r>
              <a:rPr lang="en-US" dirty="0" smtClean="0"/>
              <a:t>Some </a:t>
            </a:r>
            <a:r>
              <a:rPr lang="en-US" dirty="0"/>
              <a:t>of the ways used to judge differentiation include:</a:t>
            </a:r>
          </a:p>
          <a:p>
            <a:pPr lvl="2"/>
            <a:r>
              <a:rPr lang="en-US" dirty="0"/>
              <a:t>The number of predicates the new code contains.</a:t>
            </a:r>
          </a:p>
          <a:p>
            <a:pPr lvl="2"/>
            <a:r>
              <a:rPr lang="en-US" dirty="0"/>
              <a:t>The depth of the inheritance tree (DIT) -- a metric used to indicate the complexity of code. A higher DIT means a more complex program.</a:t>
            </a:r>
          </a:p>
          <a:p>
            <a:r>
              <a:rPr lang="en-US" dirty="0"/>
              <a:t>Expense. </a:t>
            </a:r>
            <a:endParaRPr lang="en-US" dirty="0" smtClean="0"/>
          </a:p>
          <a:p>
            <a:pPr lvl="1"/>
            <a:r>
              <a:rPr lang="en-US" dirty="0" smtClean="0"/>
              <a:t>A </a:t>
            </a:r>
            <a:r>
              <a:rPr lang="en-US" dirty="0"/>
              <a:t>cost-efficient obfuscation method will be more useful than one that's expensive, particularly when it comes to how well it scales for larger applications.</a:t>
            </a:r>
          </a:p>
          <a:p>
            <a:r>
              <a:rPr lang="en-US" dirty="0"/>
              <a:t>Complexity. </a:t>
            </a:r>
            <a:endParaRPr lang="en-US" dirty="0" smtClean="0"/>
          </a:p>
          <a:p>
            <a:pPr lvl="1"/>
            <a:r>
              <a:rPr lang="en-US" dirty="0" smtClean="0"/>
              <a:t>The </a:t>
            </a:r>
            <a:r>
              <a:rPr lang="en-US" dirty="0"/>
              <a:t>more layers the obfuscator adds, the more complex the program will be, making the obfuscation more successful.</a:t>
            </a:r>
            <a:endParaRPr lang="en-IN" dirty="0"/>
          </a:p>
        </p:txBody>
      </p:sp>
    </p:spTree>
    <p:extLst>
      <p:ext uri="{BB962C8B-B14F-4D97-AF65-F5344CB8AC3E}">
        <p14:creationId xmlns:p14="http://schemas.microsoft.com/office/powerpoint/2010/main" val="361284925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145</a:t>
            </a:fld>
            <a:endParaRPr lang="en-US"/>
          </a:p>
        </p:txBody>
      </p:sp>
      <p:sp>
        <p:nvSpPr>
          <p:cNvPr id="3" name="Title 2"/>
          <p:cNvSpPr>
            <a:spLocks noGrp="1"/>
          </p:cNvSpPr>
          <p:nvPr>
            <p:ph type="title"/>
          </p:nvPr>
        </p:nvSpPr>
        <p:spPr/>
        <p:txBody>
          <a:bodyPr/>
          <a:lstStyle/>
          <a:p>
            <a:r>
              <a:rPr lang="en-US" dirty="0"/>
              <a:t>Advantages of </a:t>
            </a:r>
            <a:r>
              <a:rPr lang="en-US" dirty="0" smtClean="0"/>
              <a:t>obfuscation</a:t>
            </a:r>
            <a:endParaRPr lang="en-IN" dirty="0"/>
          </a:p>
        </p:txBody>
      </p:sp>
      <p:sp>
        <p:nvSpPr>
          <p:cNvPr id="4" name="Text Placeholder 3"/>
          <p:cNvSpPr>
            <a:spLocks noGrp="1"/>
          </p:cNvSpPr>
          <p:nvPr>
            <p:ph type="body" idx="1"/>
          </p:nvPr>
        </p:nvSpPr>
        <p:spPr/>
        <p:txBody>
          <a:bodyPr>
            <a:normAutofit fontScale="77500" lnSpcReduction="20000"/>
          </a:bodyPr>
          <a:lstStyle/>
          <a:p>
            <a:r>
              <a:rPr lang="en-US" dirty="0" smtClean="0"/>
              <a:t>Secrecy</a:t>
            </a:r>
            <a:r>
              <a:rPr lang="en-US" dirty="0"/>
              <a:t>. </a:t>
            </a:r>
            <a:endParaRPr lang="en-US" dirty="0" smtClean="0"/>
          </a:p>
          <a:p>
            <a:pPr lvl="1"/>
            <a:r>
              <a:rPr lang="en-US" dirty="0" smtClean="0"/>
              <a:t>Obfuscation </a:t>
            </a:r>
            <a:r>
              <a:rPr lang="en-US" dirty="0"/>
              <a:t>hides the valuable information contained in code. </a:t>
            </a:r>
            <a:endParaRPr lang="en-US" dirty="0" smtClean="0"/>
          </a:p>
          <a:p>
            <a:pPr lvl="1"/>
            <a:r>
              <a:rPr lang="en-US" dirty="0" smtClean="0"/>
              <a:t>This </a:t>
            </a:r>
            <a:r>
              <a:rPr lang="en-US" dirty="0"/>
              <a:t>is an advantage for legitimate organizations looking to protect code from competitors and attackers. </a:t>
            </a:r>
            <a:endParaRPr lang="en-US" dirty="0" smtClean="0"/>
          </a:p>
          <a:p>
            <a:pPr lvl="1"/>
            <a:r>
              <a:rPr lang="en-US" dirty="0" smtClean="0"/>
              <a:t>Conversely</a:t>
            </a:r>
            <a:r>
              <a:rPr lang="en-US" dirty="0"/>
              <a:t>, bad actors capitalize on the secrecy of obfuscation to hide their malicious code.</a:t>
            </a:r>
          </a:p>
          <a:p>
            <a:r>
              <a:rPr lang="en-US" dirty="0"/>
              <a:t>Efficiency. </a:t>
            </a:r>
            <a:endParaRPr lang="en-US" dirty="0" smtClean="0"/>
          </a:p>
          <a:p>
            <a:pPr lvl="1"/>
            <a:r>
              <a:rPr lang="en-US" dirty="0" smtClean="0"/>
              <a:t>Some </a:t>
            </a:r>
            <a:r>
              <a:rPr lang="en-US" dirty="0"/>
              <a:t>obfuscation techniques, like unused code removal, have the effect of shrinking the program and making it less resource intensive to run.</a:t>
            </a:r>
          </a:p>
          <a:p>
            <a:r>
              <a:rPr lang="en-US" dirty="0"/>
              <a:t>Security. </a:t>
            </a:r>
            <a:endParaRPr lang="en-US" dirty="0" smtClean="0"/>
          </a:p>
          <a:p>
            <a:pPr lvl="1"/>
            <a:r>
              <a:rPr lang="en-US" dirty="0" smtClean="0"/>
              <a:t>Obfuscation </a:t>
            </a:r>
            <a:r>
              <a:rPr lang="en-US" dirty="0"/>
              <a:t>is a built-in security method, sometimes referred to as application self-protection. </a:t>
            </a:r>
            <a:endParaRPr lang="en-US" dirty="0" smtClean="0"/>
          </a:p>
          <a:p>
            <a:pPr lvl="1"/>
            <a:r>
              <a:rPr lang="en-US" dirty="0" smtClean="0"/>
              <a:t>Instead </a:t>
            </a:r>
            <a:r>
              <a:rPr lang="en-US" dirty="0"/>
              <a:t>of using an external security method, it works within what's being protected. </a:t>
            </a:r>
            <a:endParaRPr lang="en-US" dirty="0" smtClean="0"/>
          </a:p>
          <a:p>
            <a:pPr lvl="1"/>
            <a:r>
              <a:rPr lang="en-US" dirty="0" smtClean="0"/>
              <a:t>It </a:t>
            </a:r>
            <a:r>
              <a:rPr lang="en-US" dirty="0"/>
              <a:t>is well-suited for protecting applications that run in an untrusted environment and that contain sensitive information.</a:t>
            </a:r>
            <a:endParaRPr lang="en-IN" dirty="0"/>
          </a:p>
        </p:txBody>
      </p:sp>
    </p:spTree>
    <p:extLst>
      <p:ext uri="{BB962C8B-B14F-4D97-AF65-F5344CB8AC3E}">
        <p14:creationId xmlns:p14="http://schemas.microsoft.com/office/powerpoint/2010/main" val="427250371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146</a:t>
            </a:fld>
            <a:endParaRPr lang="en-US"/>
          </a:p>
        </p:txBody>
      </p:sp>
      <p:sp>
        <p:nvSpPr>
          <p:cNvPr id="3" name="Title 2"/>
          <p:cNvSpPr>
            <a:spLocks noGrp="1"/>
          </p:cNvSpPr>
          <p:nvPr>
            <p:ph type="title"/>
          </p:nvPr>
        </p:nvSpPr>
        <p:spPr/>
        <p:txBody>
          <a:bodyPr/>
          <a:lstStyle/>
          <a:p>
            <a:r>
              <a:rPr lang="en-US" dirty="0"/>
              <a:t>Disadvantages of </a:t>
            </a:r>
            <a:r>
              <a:rPr lang="en-US" dirty="0" smtClean="0"/>
              <a:t>obfuscation</a:t>
            </a:r>
            <a:endParaRPr lang="en-IN" dirty="0"/>
          </a:p>
        </p:txBody>
      </p:sp>
      <p:sp>
        <p:nvSpPr>
          <p:cNvPr id="4" name="Text Placeholder 3"/>
          <p:cNvSpPr>
            <a:spLocks noGrp="1"/>
          </p:cNvSpPr>
          <p:nvPr>
            <p:ph type="body" idx="1"/>
          </p:nvPr>
        </p:nvSpPr>
        <p:spPr>
          <a:xfrm>
            <a:off x="700004" y="1324629"/>
            <a:ext cx="8229600" cy="4993044"/>
          </a:xfrm>
        </p:spPr>
        <p:txBody>
          <a:bodyPr>
            <a:normAutofit fontScale="70000" lnSpcReduction="20000"/>
          </a:bodyPr>
          <a:lstStyle/>
          <a:p>
            <a:r>
              <a:rPr lang="en-US" dirty="0" smtClean="0"/>
              <a:t>One </a:t>
            </a:r>
            <a:r>
              <a:rPr lang="en-US" dirty="0"/>
              <a:t>of the main disadvantages of obfuscation is it is also used in malware. </a:t>
            </a:r>
          </a:p>
          <a:p>
            <a:pPr lvl="1"/>
            <a:r>
              <a:rPr lang="en-US" dirty="0" smtClean="0"/>
              <a:t>Malware </a:t>
            </a:r>
            <a:r>
              <a:rPr lang="en-US" dirty="0"/>
              <a:t>writers use it to evade antivirus programs that scan code for specific features. </a:t>
            </a:r>
            <a:endParaRPr lang="en-US" dirty="0" smtClean="0"/>
          </a:p>
          <a:p>
            <a:pPr lvl="1"/>
            <a:r>
              <a:rPr lang="en-US" dirty="0" smtClean="0"/>
              <a:t>By </a:t>
            </a:r>
            <a:r>
              <a:rPr lang="en-US" dirty="0"/>
              <a:t>obscuring those features, the malware appears legitimate to the antivirus software.</a:t>
            </a:r>
          </a:p>
          <a:p>
            <a:r>
              <a:rPr lang="en-US" dirty="0" smtClean="0"/>
              <a:t>Common </a:t>
            </a:r>
            <a:r>
              <a:rPr lang="en-US" dirty="0"/>
              <a:t>techniques malware authors use include:</a:t>
            </a:r>
          </a:p>
          <a:p>
            <a:pPr lvl="1"/>
            <a:r>
              <a:rPr lang="en-US" dirty="0" smtClean="0"/>
              <a:t>Exclusive </a:t>
            </a:r>
            <a:r>
              <a:rPr lang="en-US" dirty="0"/>
              <a:t>or (XOR</a:t>
            </a:r>
            <a:r>
              <a:rPr lang="en-US" dirty="0" smtClean="0"/>
              <a:t>): </a:t>
            </a:r>
            <a:r>
              <a:rPr lang="en-US" dirty="0"/>
              <a:t>An operation that hides data by applying XOR values to code so that only a trained eye would be able to decrypt it.</a:t>
            </a:r>
          </a:p>
          <a:p>
            <a:pPr lvl="1"/>
            <a:r>
              <a:rPr lang="en-US" dirty="0"/>
              <a:t>ROT-13. An instruction that substitutes code for random characters.</a:t>
            </a:r>
          </a:p>
          <a:p>
            <a:r>
              <a:rPr lang="en-US" dirty="0"/>
              <a:t>With obfuscation, instead of developing new malware, authors repackage commonly used, commodity attack methods to disguise their features. </a:t>
            </a:r>
            <a:endParaRPr lang="en-US" dirty="0" smtClean="0"/>
          </a:p>
          <a:p>
            <a:r>
              <a:rPr lang="en-US" dirty="0" smtClean="0"/>
              <a:t>n </a:t>
            </a:r>
            <a:r>
              <a:rPr lang="en-US" dirty="0"/>
              <a:t>some cases, malicious actors include vendor-specific techniques.</a:t>
            </a:r>
          </a:p>
          <a:p>
            <a:r>
              <a:rPr lang="en-US" dirty="0" smtClean="0"/>
              <a:t>Another </a:t>
            </a:r>
            <a:r>
              <a:rPr lang="en-US" dirty="0"/>
              <a:t>disadvantage of obfuscation is it can make code more difficult to read. </a:t>
            </a:r>
            <a:endParaRPr lang="en-US" dirty="0" smtClean="0"/>
          </a:p>
          <a:p>
            <a:pPr lvl="1"/>
            <a:r>
              <a:rPr lang="en-US" dirty="0" smtClean="0"/>
              <a:t>For </a:t>
            </a:r>
            <a:r>
              <a:rPr lang="en-US" dirty="0"/>
              <a:t>example, code that uses the string encryption obfuscation method requires decryption of the strings at runtime, which slows performance.</a:t>
            </a:r>
            <a:endParaRPr lang="en-IN" dirty="0"/>
          </a:p>
        </p:txBody>
      </p:sp>
    </p:spTree>
    <p:extLst>
      <p:ext uri="{BB962C8B-B14F-4D97-AF65-F5344CB8AC3E}">
        <p14:creationId xmlns:p14="http://schemas.microsoft.com/office/powerpoint/2010/main" val="399832507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147</a:t>
            </a:fld>
            <a:endParaRPr lang="en-US"/>
          </a:p>
        </p:txBody>
      </p:sp>
      <p:sp>
        <p:nvSpPr>
          <p:cNvPr id="3" name="Title 2"/>
          <p:cNvSpPr>
            <a:spLocks noGrp="1"/>
          </p:cNvSpPr>
          <p:nvPr>
            <p:ph type="title"/>
          </p:nvPr>
        </p:nvSpPr>
        <p:spPr>
          <a:xfrm>
            <a:off x="817323" y="214817"/>
            <a:ext cx="8168750" cy="874951"/>
          </a:xfrm>
        </p:spPr>
        <p:txBody>
          <a:bodyPr/>
          <a:lstStyle/>
          <a:p>
            <a:r>
              <a:rPr lang="en-US" sz="3200" dirty="0" smtClean="0"/>
              <a:t>A </a:t>
            </a:r>
            <a:r>
              <a:rPr lang="en-US" sz="3200" dirty="0"/>
              <a:t>real life </a:t>
            </a:r>
            <a:r>
              <a:rPr lang="en-US" sz="3200" dirty="0" smtClean="0"/>
              <a:t>example 3:  </a:t>
            </a:r>
            <a:r>
              <a:rPr lang="en-US" sz="3200" dirty="0"/>
              <a:t>Finding and Decoding Multi-Step Obfuscated Malware</a:t>
            </a:r>
            <a:endParaRPr lang="en-IN" sz="3200" dirty="0"/>
          </a:p>
        </p:txBody>
      </p:sp>
      <p:sp>
        <p:nvSpPr>
          <p:cNvPr id="4" name="Text Placeholder 3"/>
          <p:cNvSpPr>
            <a:spLocks noGrp="1"/>
          </p:cNvSpPr>
          <p:nvPr>
            <p:ph type="body" idx="1"/>
          </p:nvPr>
        </p:nvSpPr>
        <p:spPr/>
        <p:txBody>
          <a:bodyPr>
            <a:normAutofit fontScale="92500" lnSpcReduction="20000"/>
          </a:bodyPr>
          <a:lstStyle/>
          <a:p>
            <a:endParaRPr lang="en-IN" dirty="0" smtClean="0"/>
          </a:p>
          <a:p>
            <a:endParaRPr lang="en-IN" dirty="0"/>
          </a:p>
          <a:p>
            <a:r>
              <a:rPr lang="en-US" dirty="0" smtClean="0"/>
              <a:t>Event:</a:t>
            </a:r>
            <a:r>
              <a:rPr lang="en-US" dirty="0"/>
              <a:t> a process (</a:t>
            </a:r>
            <a:r>
              <a:rPr lang="en-US" i="1" dirty="0"/>
              <a:t>nslookup.exe</a:t>
            </a:r>
            <a:r>
              <a:rPr lang="en-US" dirty="0"/>
              <a:t>) </a:t>
            </a:r>
            <a:r>
              <a:rPr lang="en-US" dirty="0" smtClean="0"/>
              <a:t>tried </a:t>
            </a:r>
            <a:r>
              <a:rPr lang="en-US" dirty="0"/>
              <a:t>to connect to a malicious URL that was already blocked by </a:t>
            </a:r>
            <a:r>
              <a:rPr lang="en-US" dirty="0" smtClean="0"/>
              <a:t>IT Team</a:t>
            </a:r>
            <a:r>
              <a:rPr lang="en-US" dirty="0"/>
              <a:t> </a:t>
            </a:r>
            <a:endParaRPr lang="en-US" dirty="0" smtClean="0"/>
          </a:p>
          <a:p>
            <a:r>
              <a:rPr lang="en-US" dirty="0"/>
              <a:t> </a:t>
            </a:r>
            <a:r>
              <a:rPr lang="en-US" i="1" dirty="0"/>
              <a:t>nslookup.exe</a:t>
            </a:r>
            <a:r>
              <a:rPr lang="en-US" dirty="0"/>
              <a:t>, </a:t>
            </a:r>
            <a:endParaRPr lang="en-US" dirty="0" smtClean="0"/>
          </a:p>
          <a:p>
            <a:pPr lvl="1"/>
            <a:r>
              <a:rPr lang="en-US" dirty="0" smtClean="0"/>
              <a:t>a </a:t>
            </a:r>
            <a:r>
              <a:rPr lang="en-US" dirty="0"/>
              <a:t>network administration command-line tool used for querying the DNS. </a:t>
            </a:r>
            <a:endParaRPr lang="en-US" dirty="0" smtClean="0"/>
          </a:p>
          <a:p>
            <a:pPr lvl="1"/>
            <a:r>
              <a:rPr lang="en-US" dirty="0" smtClean="0"/>
              <a:t>Therefore</a:t>
            </a:r>
            <a:r>
              <a:rPr lang="en-US" dirty="0"/>
              <a:t>, this process performing a URL request is not unusual — at first glance. </a:t>
            </a:r>
            <a:endParaRPr lang="en-US" dirty="0" smtClean="0"/>
          </a:p>
          <a:p>
            <a:pPr lvl="1"/>
            <a:r>
              <a:rPr lang="en-US" dirty="0" smtClean="0"/>
              <a:t>Neither </a:t>
            </a:r>
            <a:r>
              <a:rPr lang="en-US" dirty="0"/>
              <a:t>is this action, by itself, malicious. </a:t>
            </a:r>
            <a:endParaRPr lang="en-US" dirty="0" smtClean="0"/>
          </a:p>
          <a:p>
            <a:pPr lvl="1"/>
            <a:r>
              <a:rPr lang="en-US" dirty="0" smtClean="0"/>
              <a:t>However</a:t>
            </a:r>
            <a:r>
              <a:rPr lang="en-US" dirty="0"/>
              <a:t>, why would anyone (aside from security researchers) query a malicious URL via</a:t>
            </a:r>
            <a:r>
              <a:rPr lang="en-US" i="1" dirty="0"/>
              <a:t> </a:t>
            </a:r>
            <a:r>
              <a:rPr lang="en-US" i="1" dirty="0" err="1"/>
              <a:t>nslookup</a:t>
            </a:r>
            <a:r>
              <a:rPr lang="en-US" dirty="0"/>
              <a:t> in the first place?</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685" y="1650517"/>
            <a:ext cx="8145388" cy="337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311436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148</a:t>
            </a:fld>
            <a:endParaRPr lang="en-US"/>
          </a:p>
        </p:txBody>
      </p:sp>
      <p:sp>
        <p:nvSpPr>
          <p:cNvPr id="3" name="Title 2"/>
          <p:cNvSpPr>
            <a:spLocks noGrp="1"/>
          </p:cNvSpPr>
          <p:nvPr>
            <p:ph type="title"/>
          </p:nvPr>
        </p:nvSpPr>
        <p:spPr/>
        <p:txBody>
          <a:bodyPr/>
          <a:lstStyle/>
          <a:p>
            <a:r>
              <a:rPr lang="en-IN" dirty="0" smtClean="0"/>
              <a:t>Nslookup.exe</a:t>
            </a:r>
            <a:endParaRPr lang="en-IN" dirty="0"/>
          </a:p>
        </p:txBody>
      </p:sp>
      <p:sp>
        <p:nvSpPr>
          <p:cNvPr id="4" name="Text Placeholder 3"/>
          <p:cNvSpPr>
            <a:spLocks noGrp="1"/>
          </p:cNvSpPr>
          <p:nvPr>
            <p:ph type="body" idx="1"/>
          </p:nvPr>
        </p:nvSpPr>
        <p:spPr/>
        <p:txBody>
          <a:bodyPr/>
          <a:lstStyle/>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964" y="979631"/>
            <a:ext cx="8255836" cy="4080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022359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149</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873" y="805584"/>
            <a:ext cx="7797800" cy="522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746174" y="1402773"/>
            <a:ext cx="2516084" cy="1815882"/>
          </a:xfrm>
          <a:prstGeom prst="rect">
            <a:avLst/>
          </a:prstGeom>
          <a:noFill/>
        </p:spPr>
        <p:txBody>
          <a:bodyPr wrap="square" rtlCol="0">
            <a:spAutoFit/>
          </a:bodyPr>
          <a:lstStyle/>
          <a:p>
            <a:r>
              <a:rPr lang="en-US" sz="1600" b="1" dirty="0">
                <a:solidFill>
                  <a:schemeClr val="bg1"/>
                </a:solidFill>
              </a:rPr>
              <a:t>"Non-authoritative answer"</a:t>
            </a:r>
            <a:r>
              <a:rPr lang="en-US" sz="1600" dirty="0">
                <a:solidFill>
                  <a:schemeClr val="bg1"/>
                </a:solidFill>
              </a:rPr>
              <a:t> because the response is coming from a </a:t>
            </a:r>
            <a:r>
              <a:rPr lang="en-US" sz="1600" b="1" dirty="0">
                <a:solidFill>
                  <a:schemeClr val="bg1"/>
                </a:solidFill>
              </a:rPr>
              <a:t>caching DNS server</a:t>
            </a:r>
            <a:r>
              <a:rPr lang="en-US" sz="1600" dirty="0">
                <a:solidFill>
                  <a:schemeClr val="bg1"/>
                </a:solidFill>
              </a:rPr>
              <a:t> rather than an </a:t>
            </a:r>
            <a:r>
              <a:rPr lang="en-US" sz="1600" b="1" dirty="0">
                <a:solidFill>
                  <a:schemeClr val="bg1"/>
                </a:solidFill>
              </a:rPr>
              <a:t>authoritative DNS server</a:t>
            </a:r>
            <a:r>
              <a:rPr lang="en-US" sz="1600" dirty="0">
                <a:solidFill>
                  <a:schemeClr val="bg1"/>
                </a:solidFill>
              </a:rPr>
              <a:t>.</a:t>
            </a:r>
            <a:endParaRPr lang="en-IN" sz="1600" dirty="0">
              <a:solidFill>
                <a:schemeClr val="bg1"/>
              </a:solidFill>
            </a:endParaRPr>
          </a:p>
        </p:txBody>
      </p:sp>
    </p:spTree>
    <p:extLst>
      <p:ext uri="{BB962C8B-B14F-4D97-AF65-F5344CB8AC3E}">
        <p14:creationId xmlns:p14="http://schemas.microsoft.com/office/powerpoint/2010/main" val="25594705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15</a:t>
            </a:fld>
            <a:endParaRPr>
              <a:solidFill>
                <a:srgbClr val="000000"/>
              </a:solidFill>
            </a:endParaRPr>
          </a:p>
        </p:txBody>
      </p:sp>
      <p:sp>
        <p:nvSpPr>
          <p:cNvPr id="205" name="Google Shape;205;p1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206" name="Google Shape;206;p14"/>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207" name="Google Shape;207;p14"/>
          <p:cNvPicPr preferRelativeResize="0"/>
          <p:nvPr/>
        </p:nvPicPr>
        <p:blipFill rotWithShape="1">
          <a:blip r:embed="rId3">
            <a:alphaModFix/>
          </a:blip>
          <a:srcRect/>
          <a:stretch/>
        </p:blipFill>
        <p:spPr>
          <a:xfrm>
            <a:off x="552399" y="116632"/>
            <a:ext cx="8320923" cy="5976664"/>
          </a:xfrm>
          <a:prstGeom prst="rect">
            <a:avLst/>
          </a:prstGeom>
          <a:noFill/>
          <a:ln>
            <a:noFill/>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150</a:t>
            </a:fld>
            <a:endParaRPr lang="en-US"/>
          </a:p>
        </p:txBody>
      </p:sp>
      <p:sp>
        <p:nvSpPr>
          <p:cNvPr id="3" name="Title 2"/>
          <p:cNvSpPr>
            <a:spLocks noGrp="1"/>
          </p:cNvSpPr>
          <p:nvPr>
            <p:ph type="title"/>
          </p:nvPr>
        </p:nvSpPr>
        <p:spPr/>
        <p:txBody>
          <a:bodyPr/>
          <a:lstStyle/>
          <a:p>
            <a:r>
              <a:rPr lang="en-US" sz="3200" dirty="0" smtClean="0"/>
              <a:t>Trace where </a:t>
            </a:r>
            <a:r>
              <a:rPr lang="en-US" sz="3200" dirty="0"/>
              <a:t>the execution came from</a:t>
            </a:r>
            <a:endParaRPr lang="en-IN" sz="3200" dirty="0"/>
          </a:p>
        </p:txBody>
      </p:sp>
      <p:sp>
        <p:nvSpPr>
          <p:cNvPr id="4" name="Text Placeholder 3"/>
          <p:cNvSpPr>
            <a:spLocks noGrp="1"/>
          </p:cNvSpPr>
          <p:nvPr>
            <p:ph type="body" idx="1"/>
          </p:nvPr>
        </p:nvSpPr>
        <p:spPr>
          <a:xfrm>
            <a:off x="700004" y="964097"/>
            <a:ext cx="8229600" cy="4886496"/>
          </a:xfrm>
        </p:spPr>
        <p:txBody>
          <a:bodyPr/>
          <a:lstStyle/>
          <a:p>
            <a:r>
              <a:rPr lang="en-US" sz="2400" dirty="0" smtClean="0"/>
              <a:t>Observed that events </a:t>
            </a:r>
            <a:r>
              <a:rPr lang="en-US" sz="2400" dirty="0"/>
              <a:t>coincided with execution of </a:t>
            </a:r>
            <a:r>
              <a:rPr lang="en-US" sz="2400" i="1" dirty="0" err="1" smtClean="0"/>
              <a:t>certutil</a:t>
            </a:r>
            <a:r>
              <a:rPr lang="en-US" sz="2400" dirty="0" smtClean="0"/>
              <a:t>-</a:t>
            </a:r>
            <a:r>
              <a:rPr lang="en-US" sz="2400" dirty="0"/>
              <a:t> command-line tool used for certificate management</a:t>
            </a:r>
            <a:endParaRPr lang="en-US" sz="2400" dirty="0" smtClean="0"/>
          </a:p>
          <a:p>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620" y="2085791"/>
            <a:ext cx="7874763" cy="4159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825475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151</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normAutofit lnSpcReduction="10000"/>
          </a:bodyPr>
          <a:lstStyle/>
          <a:p>
            <a:r>
              <a:rPr lang="en-US" dirty="0" err="1" smtClean="0"/>
              <a:t>certutil</a:t>
            </a:r>
            <a:r>
              <a:rPr lang="en-US" dirty="0" smtClean="0"/>
              <a:t> –</a:t>
            </a:r>
          </a:p>
          <a:p>
            <a:pPr lvl="1"/>
            <a:r>
              <a:rPr lang="en-US" dirty="0" smtClean="0"/>
              <a:t>Decode utility that </a:t>
            </a:r>
            <a:r>
              <a:rPr lang="en-US" dirty="0"/>
              <a:t>can be </a:t>
            </a:r>
            <a:r>
              <a:rPr lang="en-US" dirty="0" smtClean="0"/>
              <a:t>used </a:t>
            </a:r>
            <a:r>
              <a:rPr lang="en-US" dirty="0"/>
              <a:t>to decode files hidden inside a certificate file (T1140), </a:t>
            </a:r>
            <a:endParaRPr lang="en-US" dirty="0" smtClean="0"/>
          </a:p>
          <a:p>
            <a:pPr lvl="1"/>
            <a:r>
              <a:rPr lang="en-US" dirty="0" smtClean="0"/>
              <a:t>The attack included above pattern</a:t>
            </a:r>
          </a:p>
          <a:p>
            <a:pPr lvl="1"/>
            <a:r>
              <a:rPr lang="en-US" dirty="0" smtClean="0"/>
              <a:t>The </a:t>
            </a:r>
            <a:r>
              <a:rPr lang="en-US" dirty="0"/>
              <a:t>file Roccia.xltm is decoded to Fu.mp4, </a:t>
            </a:r>
            <a:endParaRPr lang="en-US" dirty="0" smtClean="0"/>
          </a:p>
          <a:p>
            <a:pPr lvl="1"/>
            <a:r>
              <a:rPr lang="en-US" dirty="0" smtClean="0"/>
              <a:t>then </a:t>
            </a:r>
            <a:r>
              <a:rPr lang="en-US" dirty="0"/>
              <a:t>the contents of Fu.mp4 </a:t>
            </a:r>
            <a:r>
              <a:rPr lang="en-US" dirty="0" smtClean="0"/>
              <a:t>were </a:t>
            </a:r>
            <a:r>
              <a:rPr lang="en-US" dirty="0"/>
              <a:t>piped to cmd.exe for execution. </a:t>
            </a:r>
            <a:endParaRPr lang="en-US" dirty="0" smtClean="0"/>
          </a:p>
          <a:p>
            <a:pPr lvl="1"/>
            <a:r>
              <a:rPr lang="en-US" dirty="0" smtClean="0"/>
              <a:t>Upon </a:t>
            </a:r>
            <a:r>
              <a:rPr lang="en-US" dirty="0"/>
              <a:t>digging further, </a:t>
            </a:r>
            <a:r>
              <a:rPr lang="en-US" dirty="0" smtClean="0"/>
              <a:t>it was found </a:t>
            </a:r>
            <a:r>
              <a:rPr lang="en-US" dirty="0"/>
              <a:t>that the starting point was user execution of a disguised file named setup_x86_x64_install.exe that was supposedly signed (with an invalid certificate) by AO Kaspersky Lab (Trend Micro detects this as Trojan.Win32.ALIEN.A).</a:t>
            </a:r>
            <a:endParaRPr lang="en-IN" dirty="0"/>
          </a:p>
        </p:txBody>
      </p:sp>
    </p:spTree>
    <p:extLst>
      <p:ext uri="{BB962C8B-B14F-4D97-AF65-F5344CB8AC3E}">
        <p14:creationId xmlns:p14="http://schemas.microsoft.com/office/powerpoint/2010/main" val="310988611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152</a:t>
            </a:fld>
            <a:endParaRPr lang="en-US"/>
          </a:p>
        </p:txBody>
      </p:sp>
      <p:sp>
        <p:nvSpPr>
          <p:cNvPr id="3" name="Title 2"/>
          <p:cNvSpPr>
            <a:spLocks noGrp="1"/>
          </p:cNvSpPr>
          <p:nvPr>
            <p:ph type="title"/>
          </p:nvPr>
        </p:nvSpPr>
        <p:spPr/>
        <p:txBody>
          <a:bodyPr/>
          <a:lstStyle/>
          <a:p>
            <a:r>
              <a:rPr lang="en-IN" dirty="0" smtClean="0"/>
              <a:t>A signed malicious file</a:t>
            </a:r>
            <a:endParaRPr lang="en-IN" dirty="0"/>
          </a:p>
        </p:txBody>
      </p:sp>
      <p:pic>
        <p:nvPicPr>
          <p:cNvPr id="7170" name="Picture 2" descr="A signed malicious f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1056860"/>
            <a:ext cx="3848100" cy="492442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104" y="1719883"/>
            <a:ext cx="3169931" cy="2017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77678" y="3975652"/>
            <a:ext cx="3299792" cy="646331"/>
          </a:xfrm>
          <a:prstGeom prst="rect">
            <a:avLst/>
          </a:prstGeom>
          <a:noFill/>
        </p:spPr>
        <p:txBody>
          <a:bodyPr wrap="square" rtlCol="0">
            <a:spAutoFit/>
          </a:bodyPr>
          <a:lstStyle/>
          <a:p>
            <a:r>
              <a:rPr lang="en-IN" sz="1800" dirty="0" smtClean="0">
                <a:latin typeface="Fira Sans" charset="0"/>
              </a:rPr>
              <a:t>Actual contents of malicious file. (</a:t>
            </a:r>
            <a:r>
              <a:rPr lang="en-IN" sz="1800" dirty="0" smtClean="0"/>
              <a:t>SFX </a:t>
            </a:r>
            <a:r>
              <a:rPr lang="en-IN" sz="1800" dirty="0"/>
              <a:t>CAB archive </a:t>
            </a:r>
            <a:r>
              <a:rPr lang="en-IN" sz="1800" dirty="0" smtClean="0"/>
              <a:t>file)</a:t>
            </a:r>
            <a:endParaRPr lang="en-IN" sz="1800" dirty="0">
              <a:latin typeface="Fira Sans" charset="0"/>
            </a:endParaRPr>
          </a:p>
        </p:txBody>
      </p:sp>
      <p:sp>
        <p:nvSpPr>
          <p:cNvPr id="7" name="Up Arrow 6"/>
          <p:cNvSpPr/>
          <p:nvPr/>
        </p:nvSpPr>
        <p:spPr>
          <a:xfrm>
            <a:off x="6539948" y="3607904"/>
            <a:ext cx="228600" cy="3677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0279843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153</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lstStyle/>
          <a:p>
            <a:r>
              <a:rPr lang="en-US" dirty="0"/>
              <a:t>The SFX file then executes the following command</a:t>
            </a:r>
            <a:r>
              <a:rPr lang="en-US" dirty="0" smtClean="0"/>
              <a:t>:</a:t>
            </a:r>
          </a:p>
          <a:p>
            <a:endParaRPr lang="en-US" dirty="0"/>
          </a:p>
          <a:p>
            <a:endParaRPr lang="en-US" dirty="0" smtClean="0"/>
          </a:p>
          <a:p>
            <a:r>
              <a:rPr lang="en-US" dirty="0" smtClean="0"/>
              <a:t>This decodes </a:t>
            </a:r>
            <a:r>
              <a:rPr lang="en-US" dirty="0"/>
              <a:t>the content of Roccia.xltm to Fu.mp4 and execute the latter file.</a:t>
            </a:r>
          </a:p>
          <a:p>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691" y="2443784"/>
            <a:ext cx="7541017" cy="597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943374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154</a:t>
            </a:fld>
            <a:endParaRPr lang="en-US"/>
          </a:p>
        </p:txBody>
      </p:sp>
      <p:sp>
        <p:nvSpPr>
          <p:cNvPr id="3" name="Title 2"/>
          <p:cNvSpPr>
            <a:spLocks noGrp="1"/>
          </p:cNvSpPr>
          <p:nvPr>
            <p:ph type="title"/>
          </p:nvPr>
        </p:nvSpPr>
        <p:spPr/>
        <p:txBody>
          <a:bodyPr/>
          <a:lstStyle/>
          <a:p>
            <a:r>
              <a:rPr lang="en-IN" dirty="0"/>
              <a:t>Obfuscated contents of Roccia.xltm</a:t>
            </a:r>
          </a:p>
        </p:txBody>
      </p:sp>
      <p:sp>
        <p:nvSpPr>
          <p:cNvPr id="4" name="Text Placeholder 3"/>
          <p:cNvSpPr>
            <a:spLocks noGrp="1"/>
          </p:cNvSpPr>
          <p:nvPr>
            <p:ph type="body" idx="1"/>
          </p:nvPr>
        </p:nvSpPr>
        <p:spPr/>
        <p:txBody>
          <a:bodyPr/>
          <a:lstStyle/>
          <a:p>
            <a:endParaRPr lang="en-IN"/>
          </a:p>
        </p:txBody>
      </p:sp>
      <p:pic>
        <p:nvPicPr>
          <p:cNvPr id="9218" name="Picture 2" descr="Obfuscated contents of Roccia.xlt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045" y="1800294"/>
            <a:ext cx="7759453" cy="3825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40098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155</a:t>
            </a:fld>
            <a:endParaRPr lang="en-US"/>
          </a:p>
        </p:txBody>
      </p:sp>
      <p:sp>
        <p:nvSpPr>
          <p:cNvPr id="3" name="Title 2"/>
          <p:cNvSpPr>
            <a:spLocks noGrp="1"/>
          </p:cNvSpPr>
          <p:nvPr>
            <p:ph type="title"/>
          </p:nvPr>
        </p:nvSpPr>
        <p:spPr/>
        <p:txBody>
          <a:bodyPr/>
          <a:lstStyle/>
          <a:p>
            <a:r>
              <a:rPr lang="en-IN" dirty="0" err="1" smtClean="0"/>
              <a:t>Deobfuscated</a:t>
            </a:r>
            <a:r>
              <a:rPr lang="en-IN" dirty="0" smtClean="0"/>
              <a:t> </a:t>
            </a:r>
            <a:r>
              <a:rPr lang="en-IN" dirty="0"/>
              <a:t>contents </a:t>
            </a:r>
            <a:r>
              <a:rPr lang="en-IN" dirty="0" smtClean="0"/>
              <a:t> of Fu.mp4</a:t>
            </a:r>
            <a:endParaRPr lang="en-IN" dirty="0"/>
          </a:p>
        </p:txBody>
      </p:sp>
      <p:sp>
        <p:nvSpPr>
          <p:cNvPr id="4" name="Text Placeholder 3"/>
          <p:cNvSpPr>
            <a:spLocks noGrp="1"/>
          </p:cNvSpPr>
          <p:nvPr>
            <p:ph type="body" idx="1"/>
          </p:nvPr>
        </p:nvSpPr>
        <p:spPr>
          <a:xfrm>
            <a:off x="700004" y="5198371"/>
            <a:ext cx="8229600" cy="934071"/>
          </a:xfrm>
        </p:spPr>
        <p:txBody>
          <a:bodyPr>
            <a:normAutofit fontScale="40000" lnSpcReduction="20000"/>
          </a:bodyPr>
          <a:lstStyle/>
          <a:p>
            <a:r>
              <a:rPr lang="en-US" dirty="0"/>
              <a:t>The code checks for multiple computer names and the </a:t>
            </a:r>
            <a:r>
              <a:rPr lang="en-US" i="1" dirty="0"/>
              <a:t>C:\aaa_TouchMeNot_.txt</a:t>
            </a:r>
            <a:r>
              <a:rPr lang="en-US" dirty="0"/>
              <a:t> file that usually indicates the presence of Windows Defender Antivirus Emulator. If any of these files are present, it will immediately exit.</a:t>
            </a:r>
          </a:p>
          <a:p>
            <a:r>
              <a:rPr lang="en-US" dirty="0"/>
              <a:t>It will then create the file </a:t>
            </a:r>
            <a:r>
              <a:rPr lang="en-US" i="1" dirty="0"/>
              <a:t>rundll32.com</a:t>
            </a:r>
            <a:r>
              <a:rPr lang="en-US" dirty="0"/>
              <a:t> from the contents of </a:t>
            </a:r>
            <a:r>
              <a:rPr lang="en-US" i="1" dirty="0"/>
              <a:t>Agolo.mid</a:t>
            </a:r>
            <a:r>
              <a:rPr lang="en-US" dirty="0"/>
              <a:t>, but without the prepended string and with an added MZ header. This file is the </a:t>
            </a:r>
            <a:r>
              <a:rPr lang="en-US" dirty="0" err="1"/>
              <a:t>AutoIt</a:t>
            </a:r>
            <a:r>
              <a:rPr lang="en-US" dirty="0"/>
              <a:t> compiler.</a:t>
            </a:r>
          </a:p>
          <a:p>
            <a:endParaRPr lang="en-IN" dirty="0"/>
          </a:p>
        </p:txBody>
      </p:sp>
      <p:pic>
        <p:nvPicPr>
          <p:cNvPr id="10242" name="Picture 2" descr="The deobfuscated contents of Fu.mp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495" y="1035946"/>
            <a:ext cx="7648575" cy="416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12731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156</a:t>
            </a:fld>
            <a:endParaRPr lang="en-US"/>
          </a:p>
        </p:txBody>
      </p:sp>
      <p:sp>
        <p:nvSpPr>
          <p:cNvPr id="3" name="Title 2"/>
          <p:cNvSpPr>
            <a:spLocks noGrp="1"/>
          </p:cNvSpPr>
          <p:nvPr>
            <p:ph type="title"/>
          </p:nvPr>
        </p:nvSpPr>
        <p:spPr/>
        <p:txBody>
          <a:bodyPr/>
          <a:lstStyle/>
          <a:p>
            <a:r>
              <a:rPr lang="en-IN" dirty="0" smtClean="0"/>
              <a:t>What the malicious code is doing?</a:t>
            </a:r>
            <a:endParaRPr lang="en-IN" dirty="0"/>
          </a:p>
        </p:txBody>
      </p:sp>
      <p:sp>
        <p:nvSpPr>
          <p:cNvPr id="4" name="Text Placeholder 3"/>
          <p:cNvSpPr>
            <a:spLocks noGrp="1"/>
          </p:cNvSpPr>
          <p:nvPr>
            <p:ph type="body" idx="1"/>
          </p:nvPr>
        </p:nvSpPr>
        <p:spPr/>
        <p:txBody>
          <a:bodyPr>
            <a:normAutofit fontScale="92500"/>
          </a:bodyPr>
          <a:lstStyle/>
          <a:p>
            <a:r>
              <a:rPr lang="en-US" dirty="0"/>
              <a:t>The code checks for multiple computer names and the </a:t>
            </a:r>
            <a:r>
              <a:rPr lang="en-US" i="1" dirty="0"/>
              <a:t>C:\aaa_TouchMeNot_.txt</a:t>
            </a:r>
            <a:r>
              <a:rPr lang="en-US" dirty="0"/>
              <a:t> file that usually indicates the presence of Windows Defender Antivirus Emulator. If any of these files are present, it will immediately exit.</a:t>
            </a:r>
          </a:p>
          <a:p>
            <a:r>
              <a:rPr lang="en-US" dirty="0"/>
              <a:t>It </a:t>
            </a:r>
            <a:r>
              <a:rPr lang="en-US" dirty="0" smtClean="0"/>
              <a:t>is then creating </a:t>
            </a:r>
            <a:r>
              <a:rPr lang="en-US" dirty="0"/>
              <a:t>the file </a:t>
            </a:r>
            <a:r>
              <a:rPr lang="en-US" i="1" dirty="0"/>
              <a:t>rundll32.com</a:t>
            </a:r>
            <a:r>
              <a:rPr lang="en-US" dirty="0"/>
              <a:t> from the contents of </a:t>
            </a:r>
            <a:r>
              <a:rPr lang="en-US" i="1" dirty="0"/>
              <a:t>Agolo.mid</a:t>
            </a:r>
            <a:r>
              <a:rPr lang="en-US" dirty="0"/>
              <a:t>, but without the prepended string and with an added MZ header. This file is the </a:t>
            </a:r>
            <a:r>
              <a:rPr lang="en-US" dirty="0" err="1"/>
              <a:t>AutoIt</a:t>
            </a:r>
            <a:r>
              <a:rPr lang="en-US" dirty="0"/>
              <a:t> compiler.</a:t>
            </a:r>
          </a:p>
          <a:p>
            <a:r>
              <a:rPr lang="en-US" dirty="0" smtClean="0"/>
              <a:t>Code also decodes </a:t>
            </a:r>
            <a:r>
              <a:rPr lang="en-US" dirty="0"/>
              <a:t>the content of </a:t>
            </a:r>
            <a:r>
              <a:rPr lang="en-US" i="1" dirty="0"/>
              <a:t>Custodiva.ppt</a:t>
            </a:r>
            <a:r>
              <a:rPr lang="en-US" dirty="0"/>
              <a:t>, which is the obfuscated </a:t>
            </a:r>
            <a:r>
              <a:rPr lang="en-US" dirty="0" err="1"/>
              <a:t>AutoIT</a:t>
            </a:r>
            <a:r>
              <a:rPr lang="en-US" dirty="0"/>
              <a:t> script</a:t>
            </a:r>
            <a:endParaRPr lang="en-IN" dirty="0"/>
          </a:p>
        </p:txBody>
      </p:sp>
    </p:spTree>
    <p:extLst>
      <p:ext uri="{BB962C8B-B14F-4D97-AF65-F5344CB8AC3E}">
        <p14:creationId xmlns:p14="http://schemas.microsoft.com/office/powerpoint/2010/main" val="349654578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157</a:t>
            </a:fld>
            <a:endParaRPr lang="en-US"/>
          </a:p>
        </p:txBody>
      </p:sp>
      <p:sp>
        <p:nvSpPr>
          <p:cNvPr id="3" name="Title 2"/>
          <p:cNvSpPr>
            <a:spLocks noGrp="1"/>
          </p:cNvSpPr>
          <p:nvPr>
            <p:ph type="title"/>
          </p:nvPr>
        </p:nvSpPr>
        <p:spPr/>
        <p:txBody>
          <a:bodyPr/>
          <a:lstStyle/>
          <a:p>
            <a:r>
              <a:rPr lang="en-IN" dirty="0" err="1"/>
              <a:t>Deobfuscated</a:t>
            </a:r>
            <a:r>
              <a:rPr lang="en-IN" dirty="0"/>
              <a:t> </a:t>
            </a:r>
            <a:r>
              <a:rPr lang="en-IN" dirty="0" err="1"/>
              <a:t>AutoIT</a:t>
            </a:r>
            <a:r>
              <a:rPr lang="en-IN" dirty="0"/>
              <a:t> script</a:t>
            </a:r>
          </a:p>
        </p:txBody>
      </p:sp>
      <p:sp>
        <p:nvSpPr>
          <p:cNvPr id="4" name="Text Placeholder 3"/>
          <p:cNvSpPr>
            <a:spLocks noGrp="1"/>
          </p:cNvSpPr>
          <p:nvPr>
            <p:ph type="body" idx="1"/>
          </p:nvPr>
        </p:nvSpPr>
        <p:spPr/>
        <p:txBody>
          <a:bodyPr/>
          <a:lstStyle/>
          <a:p>
            <a:endParaRPr lang="en-IN"/>
          </a:p>
        </p:txBody>
      </p:sp>
      <p:pic>
        <p:nvPicPr>
          <p:cNvPr id="11266" name="Picture 2" descr="Deobfuscated AutoIT scri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803" y="1337779"/>
            <a:ext cx="7855364" cy="5003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00626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158</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lstStyle/>
          <a:p>
            <a:r>
              <a:rPr lang="en-US" dirty="0"/>
              <a:t>The </a:t>
            </a:r>
            <a:r>
              <a:rPr lang="en-US" dirty="0" err="1"/>
              <a:t>deobfuscated</a:t>
            </a:r>
            <a:r>
              <a:rPr lang="en-US" dirty="0"/>
              <a:t> script contains junk code and a simple string decryption routine. </a:t>
            </a:r>
            <a:endParaRPr lang="en-US" dirty="0" smtClean="0"/>
          </a:p>
          <a:p>
            <a:r>
              <a:rPr lang="en-US" dirty="0" smtClean="0"/>
              <a:t>Upon </a:t>
            </a:r>
            <a:r>
              <a:rPr lang="en-US" dirty="0"/>
              <a:t>decoding the strings, this </a:t>
            </a:r>
            <a:r>
              <a:rPr lang="en-US" dirty="0" err="1">
                <a:solidFill>
                  <a:srgbClr val="C00000"/>
                </a:solidFill>
              </a:rPr>
              <a:t>AutoIt</a:t>
            </a:r>
            <a:r>
              <a:rPr lang="en-US" dirty="0">
                <a:solidFill>
                  <a:srgbClr val="C00000"/>
                </a:solidFill>
              </a:rPr>
              <a:t> script </a:t>
            </a:r>
            <a:r>
              <a:rPr lang="en-US" dirty="0" smtClean="0">
                <a:solidFill>
                  <a:srgbClr val="C00000"/>
                </a:solidFill>
              </a:rPr>
              <a:t>was found to be executing the </a:t>
            </a:r>
            <a:r>
              <a:rPr lang="en-US" dirty="0">
                <a:solidFill>
                  <a:srgbClr val="C00000"/>
                </a:solidFill>
              </a:rPr>
              <a:t>content of </a:t>
            </a:r>
            <a:r>
              <a:rPr lang="en-US" i="1" dirty="0">
                <a:solidFill>
                  <a:srgbClr val="C00000"/>
                </a:solidFill>
              </a:rPr>
              <a:t>Attesa.docm</a:t>
            </a:r>
            <a:r>
              <a:rPr lang="en-US" dirty="0">
                <a:solidFill>
                  <a:srgbClr val="C00000"/>
                </a:solidFill>
              </a:rPr>
              <a:t> via process hollowing of a spawned </a:t>
            </a:r>
            <a:r>
              <a:rPr lang="en-US" i="1" dirty="0">
                <a:solidFill>
                  <a:srgbClr val="C00000"/>
                </a:solidFill>
              </a:rPr>
              <a:t>nslookup.exe.</a:t>
            </a:r>
            <a:endParaRPr lang="en-US" dirty="0">
              <a:solidFill>
                <a:srgbClr val="C00000"/>
              </a:solidFill>
            </a:endParaRPr>
          </a:p>
          <a:p>
            <a:r>
              <a:rPr lang="en-US" dirty="0"/>
              <a:t>This is accomplished by first reading the content of </a:t>
            </a:r>
            <a:r>
              <a:rPr lang="en-US" i="1" dirty="0"/>
              <a:t>Attesa.docm</a:t>
            </a:r>
            <a:r>
              <a:rPr lang="en-US" dirty="0" smtClean="0"/>
              <a:t>.</a:t>
            </a:r>
          </a:p>
          <a:p>
            <a:r>
              <a:rPr lang="en-US" sz="2000" dirty="0" smtClean="0"/>
              <a:t>Image: Decoded </a:t>
            </a:r>
            <a:r>
              <a:rPr lang="en-US" sz="2000" dirty="0" err="1"/>
              <a:t>AutoIt</a:t>
            </a:r>
            <a:r>
              <a:rPr lang="en-US" sz="2000" dirty="0"/>
              <a:t> command to read </a:t>
            </a:r>
            <a:r>
              <a:rPr lang="en-US" sz="2000" dirty="0" smtClean="0"/>
              <a:t>Attesa.docm</a:t>
            </a:r>
            <a:endParaRPr lang="en-US" sz="2000" dirty="0"/>
          </a:p>
          <a:p>
            <a:endParaRPr lang="en-IN" dirty="0" smtClean="0"/>
          </a:p>
          <a:p>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7" y="5418068"/>
            <a:ext cx="701992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899038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159</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a:xfrm>
            <a:off x="700004" y="1324629"/>
            <a:ext cx="8229600" cy="5225258"/>
          </a:xfrm>
        </p:spPr>
        <p:txBody>
          <a:bodyPr/>
          <a:lstStyle/>
          <a:p>
            <a:r>
              <a:rPr lang="en-US" dirty="0"/>
              <a:t>The </a:t>
            </a:r>
            <a:r>
              <a:rPr lang="en-US" dirty="0" err="1"/>
              <a:t>AutoIT</a:t>
            </a:r>
            <a:r>
              <a:rPr lang="en-US" dirty="0"/>
              <a:t> script will then spawn a </a:t>
            </a:r>
            <a:r>
              <a:rPr lang="en-US" i="1" dirty="0"/>
              <a:t>nslookup.exe</a:t>
            </a:r>
            <a:r>
              <a:rPr lang="en-US" dirty="0"/>
              <a:t> process, which is then hollowed. </a:t>
            </a:r>
            <a:endParaRPr lang="en-US" dirty="0" smtClean="0"/>
          </a:p>
          <a:p>
            <a:r>
              <a:rPr lang="en-US" dirty="0" smtClean="0"/>
              <a:t>The </a:t>
            </a:r>
            <a:r>
              <a:rPr lang="en-US" dirty="0"/>
              <a:t>contents are replaced with those of </a:t>
            </a:r>
            <a:r>
              <a:rPr lang="en-US" i="1" dirty="0"/>
              <a:t>Atessa.docm</a:t>
            </a:r>
            <a:r>
              <a:rPr lang="en-US" dirty="0" smtClean="0"/>
              <a:t>: </a:t>
            </a:r>
            <a:r>
              <a:rPr lang="en-US" sz="2000" dirty="0" smtClean="0"/>
              <a:t>(image:</a:t>
            </a:r>
            <a:r>
              <a:rPr lang="en-IN" sz="2000" dirty="0"/>
              <a:t>Decoded </a:t>
            </a:r>
            <a:r>
              <a:rPr lang="en-IN" sz="2000" dirty="0" err="1"/>
              <a:t>AutoIt</a:t>
            </a:r>
            <a:r>
              <a:rPr lang="en-IN" sz="2000" dirty="0"/>
              <a:t> </a:t>
            </a:r>
            <a:r>
              <a:rPr lang="en-IN" sz="2000" dirty="0" smtClean="0"/>
              <a:t>command)</a:t>
            </a:r>
            <a:endParaRPr lang="en-US" dirty="0" smtClean="0"/>
          </a:p>
          <a:p>
            <a:endParaRPr lang="en-IN" dirty="0" smtClean="0"/>
          </a:p>
          <a:p>
            <a:endParaRPr lang="en-IN" dirty="0"/>
          </a:p>
          <a:p>
            <a:endParaRPr lang="en-IN" dirty="0" smtClean="0"/>
          </a:p>
          <a:p>
            <a:endParaRPr lang="en-IN" dirty="0"/>
          </a:p>
          <a:p>
            <a:r>
              <a:rPr lang="en-US" sz="2000" dirty="0" err="1" smtClean="0"/>
              <a:t>Image:SetThreadContext</a:t>
            </a:r>
            <a:r>
              <a:rPr lang="en-US" sz="2000" dirty="0" smtClean="0"/>
              <a:t> </a:t>
            </a:r>
            <a:r>
              <a:rPr lang="en-US" sz="2000" dirty="0"/>
              <a:t>in </a:t>
            </a:r>
            <a:r>
              <a:rPr lang="en-US" sz="2000" dirty="0" err="1"/>
              <a:t>AutoIt</a:t>
            </a:r>
            <a:r>
              <a:rPr lang="en-US" sz="2000" dirty="0"/>
              <a:t> script for process hollowing</a:t>
            </a:r>
            <a:endParaRPr lang="en-IN" sz="20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863" y="3786188"/>
            <a:ext cx="59817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825" y="4700354"/>
            <a:ext cx="7295322" cy="840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33799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16</a:t>
            </a:fld>
            <a:endParaRPr>
              <a:solidFill>
                <a:srgbClr val="000000"/>
              </a:solidFill>
            </a:endParaRPr>
          </a:p>
        </p:txBody>
      </p:sp>
      <p:sp>
        <p:nvSpPr>
          <p:cNvPr id="213" name="Google Shape;213;p15"/>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214" name="Google Shape;214;p15"/>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215" name="Google Shape;215;p15"/>
          <p:cNvPicPr preferRelativeResize="0"/>
          <p:nvPr/>
        </p:nvPicPr>
        <p:blipFill rotWithShape="1">
          <a:blip r:embed="rId3">
            <a:alphaModFix/>
          </a:blip>
          <a:srcRect/>
          <a:stretch/>
        </p:blipFill>
        <p:spPr>
          <a:xfrm>
            <a:off x="611560" y="116632"/>
            <a:ext cx="8341002" cy="6048672"/>
          </a:xfrm>
          <a:prstGeom prst="rect">
            <a:avLst/>
          </a:prstGeom>
          <a:noFill/>
          <a:ln>
            <a:noFill/>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160</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normAutofit fontScale="77500" lnSpcReduction="20000"/>
          </a:bodyPr>
          <a:lstStyle/>
          <a:p>
            <a:r>
              <a:rPr lang="en-US" dirty="0"/>
              <a:t>Upon injection, </a:t>
            </a:r>
            <a:r>
              <a:rPr lang="en-US" i="1" dirty="0"/>
              <a:t>nslookup.exe</a:t>
            </a:r>
            <a:r>
              <a:rPr lang="en-US" dirty="0"/>
              <a:t> will then perform the malicious routine. </a:t>
            </a:r>
            <a:endParaRPr lang="en-US" dirty="0" smtClean="0"/>
          </a:p>
          <a:p>
            <a:r>
              <a:rPr lang="en-US" dirty="0" smtClean="0"/>
              <a:t>The </a:t>
            </a:r>
            <a:r>
              <a:rPr lang="en-US" dirty="0"/>
              <a:t>payload consists of an information stealer that tries to acquire information (such as cookies or credentials) from browsers and </a:t>
            </a:r>
            <a:r>
              <a:rPr lang="en-US" dirty="0" err="1"/>
              <a:t>cryptocurrency</a:t>
            </a:r>
            <a:r>
              <a:rPr lang="en-US" dirty="0"/>
              <a:t> wallets, as well as system information and desktop screenshots. </a:t>
            </a:r>
            <a:endParaRPr lang="en-US" dirty="0" smtClean="0"/>
          </a:p>
          <a:p>
            <a:r>
              <a:rPr lang="en-US" dirty="0" smtClean="0"/>
              <a:t>Both </a:t>
            </a:r>
            <a:r>
              <a:rPr lang="en-US" dirty="0"/>
              <a:t>this injected </a:t>
            </a:r>
            <a:r>
              <a:rPr lang="en-US" i="1" dirty="0"/>
              <a:t>nslookup.exe</a:t>
            </a:r>
            <a:r>
              <a:rPr lang="en-US" dirty="0"/>
              <a:t> and an executable that uses the same command-and-control (C&amp;C) servers (and that has a similar behavior) are detected as TrojanSpy.Win32.PRETSTEAL.A.</a:t>
            </a:r>
          </a:p>
          <a:p>
            <a:r>
              <a:rPr lang="en-US" dirty="0"/>
              <a:t>The stolen information is saved, compressed into a ZIP file, and sent to the </a:t>
            </a:r>
            <a:r>
              <a:rPr lang="en-US" dirty="0" smtClean="0"/>
              <a:t>C&amp;C </a:t>
            </a:r>
            <a:r>
              <a:rPr lang="en-US" dirty="0"/>
              <a:t>servers</a:t>
            </a:r>
            <a:r>
              <a:rPr lang="en-US" dirty="0" smtClean="0"/>
              <a:t>:</a:t>
            </a:r>
          </a:p>
          <a:p>
            <a:r>
              <a:rPr lang="en-US" dirty="0"/>
              <a:t>It also attempts to download and execute a file from the following URL. However, this URL is already inaccessible.</a:t>
            </a:r>
          </a:p>
          <a:p>
            <a:endParaRPr lang="en-IN" dirty="0"/>
          </a:p>
        </p:txBody>
      </p:sp>
    </p:spTree>
    <p:extLst>
      <p:ext uri="{BB962C8B-B14F-4D97-AF65-F5344CB8AC3E}">
        <p14:creationId xmlns:p14="http://schemas.microsoft.com/office/powerpoint/2010/main" val="63484223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161</a:t>
            </a:fld>
            <a:endParaRPr lang="en-US"/>
          </a:p>
        </p:txBody>
      </p:sp>
      <p:sp>
        <p:nvSpPr>
          <p:cNvPr id="3" name="Title 2"/>
          <p:cNvSpPr>
            <a:spLocks noGrp="1"/>
          </p:cNvSpPr>
          <p:nvPr>
            <p:ph type="title"/>
          </p:nvPr>
        </p:nvSpPr>
        <p:spPr/>
        <p:txBody>
          <a:bodyPr/>
          <a:lstStyle/>
          <a:p>
            <a:r>
              <a:rPr lang="en-IN" dirty="0" smtClean="0"/>
              <a:t>Information stealer code</a:t>
            </a:r>
            <a:endParaRPr lang="en-IN" dirty="0"/>
          </a:p>
        </p:txBody>
      </p:sp>
      <p:sp>
        <p:nvSpPr>
          <p:cNvPr id="4" name="Text Placeholder 3"/>
          <p:cNvSpPr>
            <a:spLocks noGrp="1"/>
          </p:cNvSpPr>
          <p:nvPr>
            <p:ph type="body" idx="1"/>
          </p:nvPr>
        </p:nvSpPr>
        <p:spPr/>
        <p:txBody>
          <a:bodyPr/>
          <a:lstStyle/>
          <a:p>
            <a:endParaRPr lang="en-IN"/>
          </a:p>
        </p:txBody>
      </p:sp>
      <p:pic>
        <p:nvPicPr>
          <p:cNvPr id="14338" name="Picture 2" descr="Information stealer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799" y="1371600"/>
            <a:ext cx="8489201" cy="4472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22358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162</a:t>
            </a:fld>
            <a:endParaRPr lang="en-US"/>
          </a:p>
        </p:txBody>
      </p:sp>
      <p:sp>
        <p:nvSpPr>
          <p:cNvPr id="3" name="Title 2"/>
          <p:cNvSpPr>
            <a:spLocks noGrp="1"/>
          </p:cNvSpPr>
          <p:nvPr>
            <p:ph type="title"/>
          </p:nvPr>
        </p:nvSpPr>
        <p:spPr/>
        <p:txBody>
          <a:bodyPr/>
          <a:lstStyle/>
          <a:p>
            <a:r>
              <a:rPr lang="en-US" dirty="0" smtClean="0"/>
              <a:t>Takeaways</a:t>
            </a:r>
            <a:endParaRPr lang="en-IN" dirty="0"/>
          </a:p>
        </p:txBody>
      </p:sp>
      <p:sp>
        <p:nvSpPr>
          <p:cNvPr id="4" name="Text Placeholder 3"/>
          <p:cNvSpPr>
            <a:spLocks noGrp="1"/>
          </p:cNvSpPr>
          <p:nvPr>
            <p:ph type="body" idx="1"/>
          </p:nvPr>
        </p:nvSpPr>
        <p:spPr/>
        <p:txBody>
          <a:bodyPr>
            <a:normAutofit fontScale="92500"/>
          </a:bodyPr>
          <a:lstStyle/>
          <a:p>
            <a:r>
              <a:rPr lang="en-US" dirty="0" smtClean="0"/>
              <a:t>A </a:t>
            </a:r>
            <a:r>
              <a:rPr lang="en-US" dirty="0"/>
              <a:t>single detected event should not be the conclusion. Find out the underlying root cause of the issue. In this case, it was a user who ran a malicious file and needed to be educated about </a:t>
            </a:r>
            <a:r>
              <a:rPr lang="en-US" dirty="0" smtClean="0"/>
              <a:t>it.</a:t>
            </a:r>
          </a:p>
          <a:p>
            <a:r>
              <a:rPr lang="en-US" dirty="0" smtClean="0"/>
              <a:t>If </a:t>
            </a:r>
            <a:r>
              <a:rPr lang="en-US" dirty="0"/>
              <a:t>a legitimate process (</a:t>
            </a:r>
            <a:r>
              <a:rPr lang="en-US" dirty="0" err="1"/>
              <a:t>nslookup</a:t>
            </a:r>
            <a:r>
              <a:rPr lang="en-US" dirty="0"/>
              <a:t>, in this case) behaves in a way that is suspicious, follow your instincts and dig </a:t>
            </a:r>
            <a:r>
              <a:rPr lang="en-US" dirty="0" smtClean="0"/>
              <a:t>deeper.</a:t>
            </a:r>
          </a:p>
          <a:p>
            <a:r>
              <a:rPr lang="en-US" dirty="0" smtClean="0"/>
              <a:t>Good </a:t>
            </a:r>
            <a:r>
              <a:rPr lang="en-US" dirty="0"/>
              <a:t>sensors are necessary to carry out a proper threat investigation. These sensors allowed us not only to gather sufficient information about this incident, but also to find the root cause.</a:t>
            </a:r>
            <a:endParaRPr lang="en-IN" dirty="0"/>
          </a:p>
        </p:txBody>
      </p:sp>
    </p:spTree>
    <p:extLst>
      <p:ext uri="{BB962C8B-B14F-4D97-AF65-F5344CB8AC3E}">
        <p14:creationId xmlns:p14="http://schemas.microsoft.com/office/powerpoint/2010/main" val="179397288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163</a:t>
            </a:fld>
            <a:endParaRPr lang="en-US"/>
          </a:p>
        </p:txBody>
      </p:sp>
      <p:sp>
        <p:nvSpPr>
          <p:cNvPr id="3" name="Title 2"/>
          <p:cNvSpPr>
            <a:spLocks noGrp="1"/>
          </p:cNvSpPr>
          <p:nvPr>
            <p:ph type="title"/>
          </p:nvPr>
        </p:nvSpPr>
        <p:spPr/>
        <p:txBody>
          <a:bodyPr/>
          <a:lstStyle/>
          <a:p>
            <a:r>
              <a:rPr lang="en-IN" dirty="0" smtClean="0"/>
              <a:t>References</a:t>
            </a:r>
            <a:endParaRPr lang="en-IN" dirty="0"/>
          </a:p>
        </p:txBody>
      </p:sp>
      <p:sp>
        <p:nvSpPr>
          <p:cNvPr id="4" name="Text Placeholder 3"/>
          <p:cNvSpPr>
            <a:spLocks noGrp="1"/>
          </p:cNvSpPr>
          <p:nvPr>
            <p:ph type="body" idx="1"/>
          </p:nvPr>
        </p:nvSpPr>
        <p:spPr/>
        <p:txBody>
          <a:bodyPr>
            <a:normAutofit/>
          </a:bodyPr>
          <a:lstStyle/>
          <a:p>
            <a:r>
              <a:rPr lang="en-IN" dirty="0">
                <a:hlinkClick r:id="rId2"/>
              </a:rPr>
              <a:t>https://</a:t>
            </a:r>
            <a:r>
              <a:rPr lang="en-IN" dirty="0" smtClean="0">
                <a:hlinkClick r:id="rId2"/>
              </a:rPr>
              <a:t>www.techtarget.com/searchsecurity/definition/obfuscation</a:t>
            </a:r>
            <a:endParaRPr lang="en-IN" dirty="0" smtClean="0"/>
          </a:p>
          <a:p>
            <a:r>
              <a:rPr lang="en-IN" dirty="0">
                <a:hlinkClick r:id="rId3"/>
              </a:rPr>
              <a:t>https://</a:t>
            </a:r>
            <a:r>
              <a:rPr lang="en-IN" dirty="0" smtClean="0">
                <a:hlinkClick r:id="rId3"/>
              </a:rPr>
              <a:t>www.techtarget.com/searchsecurity/news/252462163/Carbanak-source-code-found-on-VirusTotal-2-years-ago</a:t>
            </a:r>
            <a:endParaRPr lang="en-IN" dirty="0" smtClean="0"/>
          </a:p>
          <a:p>
            <a:r>
              <a:rPr lang="en-IN"/>
              <a:t>https://www.mandiant.com/resources/blog/carbanak-week-part-one-a-rare-occurrence</a:t>
            </a:r>
            <a:endParaRPr lang="en-IN" dirty="0" smtClean="0"/>
          </a:p>
          <a:p>
            <a:r>
              <a:rPr lang="en-IN" dirty="0">
                <a:hlinkClick r:id="rId4"/>
              </a:rPr>
              <a:t>https://</a:t>
            </a:r>
            <a:r>
              <a:rPr lang="en-IN" dirty="0" smtClean="0">
                <a:hlinkClick r:id="rId4"/>
              </a:rPr>
              <a:t>www.trendmicro.com/en_us/research/21/b/finding-multi-step-obfuscated-malware.html</a:t>
            </a:r>
            <a:endParaRPr lang="en-IN" dirty="0" smtClean="0"/>
          </a:p>
        </p:txBody>
      </p:sp>
    </p:spTree>
    <p:extLst>
      <p:ext uri="{BB962C8B-B14F-4D97-AF65-F5344CB8AC3E}">
        <p14:creationId xmlns:p14="http://schemas.microsoft.com/office/powerpoint/2010/main" val="3281354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IN" dirty="0" smtClean="0">
                <a:solidFill>
                  <a:srgbClr val="C00000"/>
                </a:solidFill>
                <a:latin typeface="Marcellus" panose="020B0604020202020204" charset="0"/>
                <a:cs typeface="Times New Roman" panose="02020603050405020304" pitchFamily="18" charset="0"/>
              </a:rPr>
              <a:t>Reading: Quantum </a:t>
            </a:r>
            <a:r>
              <a:rPr lang="en-IN" dirty="0" smtClean="0">
                <a:solidFill>
                  <a:srgbClr val="C00000"/>
                </a:solidFill>
                <a:latin typeface="Marcellus" panose="020B0604020202020204" charset="0"/>
                <a:cs typeface="Times New Roman" panose="02020603050405020304" pitchFamily="18" charset="0"/>
              </a:rPr>
              <a:t>Computing</a:t>
            </a:r>
            <a:endParaRPr lang="en-IN" dirty="0">
              <a:solidFill>
                <a:srgbClr val="C00000"/>
              </a:solidFill>
              <a:latin typeface="Marcellus" panose="020B0604020202020204" charset="0"/>
              <a:cs typeface="Times New Roman" panose="02020603050405020304" pitchFamily="18" charset="0"/>
            </a:endParaRPr>
          </a:p>
        </p:txBody>
      </p:sp>
      <p:sp>
        <p:nvSpPr>
          <p:cNvPr id="6" name="Subtitle 5"/>
          <p:cNvSpPr>
            <a:spLocks noGrp="1"/>
          </p:cNvSpPr>
          <p:nvPr>
            <p:ph type="subTitle" idx="1"/>
          </p:nvPr>
        </p:nvSpPr>
        <p:spPr/>
        <p:txBody>
          <a:bodyPr/>
          <a:lstStyle/>
          <a:p>
            <a:endParaRPr lang="en-IN"/>
          </a:p>
        </p:txBody>
      </p:sp>
      <p:sp>
        <p:nvSpPr>
          <p:cNvPr id="2" name="Slide Number Placeholder 1"/>
          <p:cNvSpPr>
            <a:spLocks noGrp="1"/>
          </p:cNvSpPr>
          <p:nvPr>
            <p:ph type="sldNum" idx="4294967295"/>
          </p:nvPr>
        </p:nvSpPr>
        <p:spPr>
          <a:xfrm>
            <a:off x="7086600" y="6356350"/>
            <a:ext cx="2057400" cy="365125"/>
          </a:xfrm>
          <a:prstGeom prst="rect">
            <a:avLst/>
          </a:prstGeom>
        </p:spPr>
        <p:txBody>
          <a:bodyPr/>
          <a:lstStyle/>
          <a:p>
            <a:pPr marL="0" lvl="0" indent="0" algn="l" rtl="0">
              <a:spcBef>
                <a:spcPts val="0"/>
              </a:spcBef>
              <a:spcAft>
                <a:spcPts val="0"/>
              </a:spcAft>
              <a:buNone/>
            </a:pPr>
            <a:fld id="{00000000-1234-1234-1234-123412341234}" type="slidenum">
              <a:rPr lang="en-US" smtClean="0"/>
              <a:t>164</a:t>
            </a:fld>
            <a:endParaRPr lang="en-US"/>
          </a:p>
        </p:txBody>
      </p:sp>
    </p:spTree>
    <p:extLst>
      <p:ext uri="{BB962C8B-B14F-4D97-AF65-F5344CB8AC3E}">
        <p14:creationId xmlns:p14="http://schemas.microsoft.com/office/powerpoint/2010/main" val="109570766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165</a:t>
            </a:fld>
            <a:endParaRPr lang="en-US"/>
          </a:p>
        </p:txBody>
      </p:sp>
      <p:sp>
        <p:nvSpPr>
          <p:cNvPr id="3" name="Title 2"/>
          <p:cNvSpPr>
            <a:spLocks noGrp="1"/>
          </p:cNvSpPr>
          <p:nvPr>
            <p:ph type="title"/>
          </p:nvPr>
        </p:nvSpPr>
        <p:spPr/>
        <p:txBody>
          <a:bodyPr/>
          <a:lstStyle/>
          <a:p>
            <a:r>
              <a:rPr lang="en-IN" dirty="0"/>
              <a:t>The Classical vs. Quantum Difference</a:t>
            </a:r>
          </a:p>
        </p:txBody>
      </p:sp>
      <p:sp>
        <p:nvSpPr>
          <p:cNvPr id="4" name="Text Placeholder 3"/>
          <p:cNvSpPr>
            <a:spLocks noGrp="1"/>
          </p:cNvSpPr>
          <p:nvPr>
            <p:ph type="body" idx="1"/>
          </p:nvPr>
        </p:nvSpPr>
        <p:spPr/>
        <p:txBody>
          <a:bodyPr/>
          <a:lstStyle/>
          <a:p>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844102001"/>
              </p:ext>
            </p:extLst>
          </p:nvPr>
        </p:nvGraphicFramePr>
        <p:xfrm>
          <a:off x="613062" y="1321377"/>
          <a:ext cx="8239992" cy="4809259"/>
        </p:xfrm>
        <a:graphic>
          <a:graphicData uri="http://schemas.openxmlformats.org/drawingml/2006/table">
            <a:tbl>
              <a:tblPr>
                <a:tableStyleId>{5C22544A-7EE6-4342-B048-85BDC9FD1C3A}</a:tableStyleId>
              </a:tblPr>
              <a:tblGrid>
                <a:gridCol w="1839193"/>
                <a:gridCol w="3654135"/>
                <a:gridCol w="2746664"/>
              </a:tblGrid>
              <a:tr h="871581">
                <a:tc>
                  <a:txBody>
                    <a:bodyPr/>
                    <a:lstStyle/>
                    <a:p>
                      <a:pPr algn="ctr" fontAlgn="ctr"/>
                      <a:r>
                        <a:rPr lang="en-IN" sz="2400" b="1" u="none" strike="noStrike" dirty="0">
                          <a:effectLst/>
                          <a:latin typeface="Times New Roman" panose="02020603050405020304" pitchFamily="18" charset="0"/>
                          <a:cs typeface="Times New Roman" panose="02020603050405020304" pitchFamily="18" charset="0"/>
                        </a:rPr>
                        <a:t>Concept</a:t>
                      </a:r>
                      <a:endParaRPr lang="en-IN" sz="2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IN" sz="2400" b="1" u="none" strike="noStrike" dirty="0">
                          <a:effectLst/>
                          <a:latin typeface="Times New Roman" panose="02020603050405020304" pitchFamily="18" charset="0"/>
                          <a:cs typeface="Times New Roman" panose="02020603050405020304" pitchFamily="18" charset="0"/>
                        </a:rPr>
                        <a:t>Classical Computer</a:t>
                      </a:r>
                      <a:endParaRPr lang="en-IN" sz="2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IN" sz="2400" b="1" u="none" strike="noStrike" dirty="0">
                          <a:effectLst/>
                          <a:latin typeface="Times New Roman" panose="02020603050405020304" pitchFamily="18" charset="0"/>
                          <a:cs typeface="Times New Roman" panose="02020603050405020304" pitchFamily="18" charset="0"/>
                        </a:rPr>
                        <a:t>Quantum Computer</a:t>
                      </a:r>
                      <a:endParaRPr lang="en-IN" sz="2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r>
              <a:tr h="1105040">
                <a:tc>
                  <a:txBody>
                    <a:bodyPr/>
                    <a:lstStyle/>
                    <a:p>
                      <a:pPr algn="l" fontAlgn="ctr"/>
                      <a:r>
                        <a:rPr lang="en-IN" sz="2400" u="none" strike="noStrike">
                          <a:effectLst/>
                          <a:latin typeface="Times New Roman" panose="02020603050405020304" pitchFamily="18" charset="0"/>
                          <a:cs typeface="Times New Roman" panose="02020603050405020304" pitchFamily="18" charset="0"/>
                        </a:rPr>
                        <a:t>Information unit</a:t>
                      </a:r>
                      <a:endParaRPr lang="en-IN" sz="2400" b="1"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l" fontAlgn="ctr"/>
                      <a:r>
                        <a:rPr lang="en-IN" sz="2400" u="none" strike="noStrike" dirty="0">
                          <a:effectLst/>
                          <a:latin typeface="Times New Roman" panose="02020603050405020304" pitchFamily="18" charset="0"/>
                          <a:cs typeface="Times New Roman" panose="02020603050405020304" pitchFamily="18" charset="0"/>
                        </a:rPr>
                        <a:t>Bit (</a:t>
                      </a:r>
                      <a:r>
                        <a:rPr lang="en-IN" sz="1800" u="none" strike="noStrike" dirty="0">
                          <a:effectLst/>
                          <a:latin typeface="Times New Roman" panose="02020603050405020304" pitchFamily="18" charset="0"/>
                          <a:cs typeface="Times New Roman" panose="02020603050405020304" pitchFamily="18" charset="0"/>
                        </a:rPr>
                        <a:t>0</a:t>
                      </a:r>
                      <a:r>
                        <a:rPr lang="en-IN" sz="2400" u="none" strike="noStrike" dirty="0">
                          <a:effectLst/>
                          <a:latin typeface="Times New Roman" panose="02020603050405020304" pitchFamily="18" charset="0"/>
                          <a:cs typeface="Times New Roman" panose="02020603050405020304" pitchFamily="18" charset="0"/>
                        </a:rPr>
                        <a:t> or </a:t>
                      </a:r>
                      <a:r>
                        <a:rPr lang="en-IN" sz="1800" u="none" strike="noStrike" dirty="0">
                          <a:effectLst/>
                          <a:latin typeface="Times New Roman" panose="02020603050405020304" pitchFamily="18" charset="0"/>
                          <a:cs typeface="Times New Roman" panose="02020603050405020304" pitchFamily="18" charset="0"/>
                        </a:rPr>
                        <a:t>1</a:t>
                      </a:r>
                      <a:r>
                        <a:rPr lang="en-IN" sz="2400" u="none" strike="noStrike" dirty="0">
                          <a:effectLst/>
                          <a:latin typeface="Times New Roman" panose="02020603050405020304" pitchFamily="18" charset="0"/>
                          <a:cs typeface="Times New Roman" panose="02020603050405020304" pitchFamily="18" charset="0"/>
                        </a:rPr>
                        <a:t>)</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l" fontAlgn="ctr"/>
                      <a:r>
                        <a:rPr lang="en-US" sz="2400" u="none" strike="noStrike">
                          <a:effectLst/>
                          <a:latin typeface="Times New Roman" panose="02020603050405020304" pitchFamily="18" charset="0"/>
                          <a:cs typeface="Times New Roman" panose="02020603050405020304" pitchFamily="18" charset="0"/>
                        </a:rPr>
                        <a:t>Qubit (can be </a:t>
                      </a:r>
                      <a:r>
                        <a:rPr lang="en-US" sz="1800" u="none" strike="noStrike">
                          <a:effectLst/>
                          <a:latin typeface="Times New Roman" panose="02020603050405020304" pitchFamily="18" charset="0"/>
                          <a:cs typeface="Times New Roman" panose="02020603050405020304" pitchFamily="18" charset="0"/>
                        </a:rPr>
                        <a:t>0</a:t>
                      </a:r>
                      <a:r>
                        <a:rPr lang="en-US" sz="2400" u="none" strike="noStrike">
                          <a:effectLst/>
                          <a:latin typeface="Times New Roman" panose="02020603050405020304" pitchFamily="18" charset="0"/>
                          <a:cs typeface="Times New Roman" panose="02020603050405020304" pitchFamily="18" charset="0"/>
                        </a:rPr>
                        <a:t>, </a:t>
                      </a:r>
                      <a:r>
                        <a:rPr lang="en-US" sz="1800" u="none" strike="noStrike">
                          <a:effectLst/>
                          <a:latin typeface="Times New Roman" panose="02020603050405020304" pitchFamily="18" charset="0"/>
                          <a:cs typeface="Times New Roman" panose="02020603050405020304" pitchFamily="18" charset="0"/>
                        </a:rPr>
                        <a:t>1</a:t>
                      </a:r>
                      <a:r>
                        <a:rPr lang="en-US" sz="2400" u="none" strike="noStrike">
                          <a:effectLst/>
                          <a:latin typeface="Times New Roman" panose="02020603050405020304" pitchFamily="18" charset="0"/>
                          <a:cs typeface="Times New Roman" panose="02020603050405020304" pitchFamily="18" charset="0"/>
                        </a:rPr>
                        <a:t>, or both at once)</a:t>
                      </a:r>
                      <a:endParaRPr lang="en-US"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r>
              <a:tr h="871581">
                <a:tc>
                  <a:txBody>
                    <a:bodyPr/>
                    <a:lstStyle/>
                    <a:p>
                      <a:pPr algn="l" fontAlgn="ctr"/>
                      <a:r>
                        <a:rPr lang="en-IN" sz="2400" u="none" strike="noStrike">
                          <a:effectLst/>
                          <a:latin typeface="Times New Roman" panose="02020603050405020304" pitchFamily="18" charset="0"/>
                          <a:cs typeface="Times New Roman" panose="02020603050405020304" pitchFamily="18" charset="0"/>
                        </a:rPr>
                        <a:t>State</a:t>
                      </a:r>
                      <a:endParaRPr lang="en-IN" sz="2400" b="1"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l" fontAlgn="ctr"/>
                      <a:r>
                        <a:rPr lang="en-IN" sz="2400" u="none" strike="noStrike" dirty="0">
                          <a:effectLst/>
                          <a:latin typeface="Times New Roman" panose="02020603050405020304" pitchFamily="18" charset="0"/>
                          <a:cs typeface="Times New Roman" panose="02020603050405020304" pitchFamily="18" charset="0"/>
                        </a:rPr>
                        <a:t>Deterministic</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l" fontAlgn="ctr"/>
                      <a:r>
                        <a:rPr lang="en-IN" sz="2400" u="none" strike="noStrike" dirty="0">
                          <a:effectLst/>
                          <a:latin typeface="Times New Roman" panose="02020603050405020304" pitchFamily="18" charset="0"/>
                          <a:cs typeface="Times New Roman" panose="02020603050405020304" pitchFamily="18" charset="0"/>
                        </a:rPr>
                        <a:t>Probabilistic / Superposed</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r>
              <a:tr h="1089476">
                <a:tc>
                  <a:txBody>
                    <a:bodyPr/>
                    <a:lstStyle/>
                    <a:p>
                      <a:pPr algn="l" fontAlgn="ctr"/>
                      <a:r>
                        <a:rPr lang="en-IN" sz="2400" u="none" strike="noStrike">
                          <a:effectLst/>
                          <a:latin typeface="Times New Roman" panose="02020603050405020304" pitchFamily="18" charset="0"/>
                          <a:cs typeface="Times New Roman" panose="02020603050405020304" pitchFamily="18" charset="0"/>
                        </a:rPr>
                        <a:t>Computation</a:t>
                      </a:r>
                      <a:endParaRPr lang="en-IN" sz="2400" b="1"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l" fontAlgn="ctr"/>
                      <a:r>
                        <a:rPr lang="en-IN" sz="2400" u="none" strike="noStrike">
                          <a:effectLst/>
                          <a:latin typeface="Times New Roman" panose="02020603050405020304" pitchFamily="18" charset="0"/>
                          <a:cs typeface="Times New Roman" panose="02020603050405020304" pitchFamily="18" charset="0"/>
                        </a:rPr>
                        <a:t>Sequential or parallel threads</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l" fontAlgn="ctr"/>
                      <a:r>
                        <a:rPr lang="en-IN" sz="2400" u="none" strike="noStrike" dirty="0">
                          <a:effectLst/>
                          <a:latin typeface="Times New Roman" panose="02020603050405020304" pitchFamily="18" charset="0"/>
                          <a:cs typeface="Times New Roman" panose="02020603050405020304" pitchFamily="18" charset="0"/>
                        </a:rPr>
                        <a:t>Quantum parallelism using superposition</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r>
              <a:tr h="871581">
                <a:tc>
                  <a:txBody>
                    <a:bodyPr/>
                    <a:lstStyle/>
                    <a:p>
                      <a:pPr algn="l" fontAlgn="ctr"/>
                      <a:r>
                        <a:rPr lang="en-IN" sz="2400" u="none" strike="noStrike">
                          <a:effectLst/>
                          <a:latin typeface="Times New Roman" panose="02020603050405020304" pitchFamily="18" charset="0"/>
                          <a:cs typeface="Times New Roman" panose="02020603050405020304" pitchFamily="18" charset="0"/>
                        </a:rPr>
                        <a:t>Storage growth</a:t>
                      </a:r>
                      <a:endParaRPr lang="en-IN" sz="2400" b="1"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l" fontAlgn="ctr"/>
                      <a:r>
                        <a:rPr lang="en-IN" sz="2400" u="none" strike="noStrike">
                          <a:effectLst/>
                          <a:latin typeface="Times New Roman" panose="02020603050405020304" pitchFamily="18" charset="0"/>
                          <a:cs typeface="Times New Roman" panose="02020603050405020304" pitchFamily="18" charset="0"/>
                        </a:rPr>
                        <a:t>Linear (n bits = n states)</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l" fontAlgn="ctr"/>
                      <a:r>
                        <a:rPr lang="en-IN" sz="2400" u="none" strike="noStrike" dirty="0">
                          <a:effectLst/>
                          <a:latin typeface="Times New Roman" panose="02020603050405020304" pitchFamily="18" charset="0"/>
                          <a:cs typeface="Times New Roman" panose="02020603050405020304" pitchFamily="18" charset="0"/>
                        </a:rPr>
                        <a:t>Exponential (n qubits = 2ⁿ states)</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r>
            </a:tbl>
          </a:graphicData>
        </a:graphic>
      </p:graphicFrame>
    </p:spTree>
    <p:extLst>
      <p:ext uri="{BB962C8B-B14F-4D97-AF65-F5344CB8AC3E}">
        <p14:creationId xmlns:p14="http://schemas.microsoft.com/office/powerpoint/2010/main" val="330073701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166</a:t>
            </a:fld>
            <a:endParaRPr lang="en-US"/>
          </a:p>
        </p:txBody>
      </p:sp>
      <p:sp>
        <p:nvSpPr>
          <p:cNvPr id="3" name="Title 2"/>
          <p:cNvSpPr>
            <a:spLocks noGrp="1"/>
          </p:cNvSpPr>
          <p:nvPr>
            <p:ph type="title"/>
          </p:nvPr>
        </p:nvSpPr>
        <p:spPr/>
        <p:txBody>
          <a:bodyPr/>
          <a:lstStyle/>
          <a:p>
            <a:r>
              <a:rPr lang="en-US" dirty="0"/>
              <a:t>Qubits: The Building </a:t>
            </a:r>
            <a:r>
              <a:rPr lang="en-US" dirty="0" smtClean="0"/>
              <a:t>Blocks</a:t>
            </a:r>
            <a:endParaRPr lang="en-IN" dirty="0"/>
          </a:p>
        </p:txBody>
      </p:sp>
      <p:sp>
        <p:nvSpPr>
          <p:cNvPr id="4" name="Text Placeholder 3"/>
          <p:cNvSpPr>
            <a:spLocks noGrp="1"/>
          </p:cNvSpPr>
          <p:nvPr>
            <p:ph type="body" idx="1"/>
          </p:nvPr>
        </p:nvSpPr>
        <p:spPr>
          <a:xfrm>
            <a:off x="700004" y="1324629"/>
            <a:ext cx="8229600" cy="4857962"/>
          </a:xfrm>
        </p:spPr>
        <p:txBody>
          <a:bodyPr>
            <a:normAutofit fontScale="85000" lnSpcReduction="20000"/>
          </a:bodyPr>
          <a:lstStyle/>
          <a:p>
            <a:r>
              <a:rPr lang="en-US" dirty="0" smtClean="0"/>
              <a:t>A </a:t>
            </a:r>
            <a:r>
              <a:rPr lang="en-US" b="1" dirty="0"/>
              <a:t>qubit</a:t>
            </a:r>
            <a:r>
              <a:rPr lang="en-US" dirty="0"/>
              <a:t> is the quantum version of a bit — represented as a state vector:</a:t>
            </a:r>
          </a:p>
          <a:p>
            <a:r>
              <a:rPr lang="en-US" b="1" dirty="0" smtClean="0"/>
              <a:t>Superposition</a:t>
            </a:r>
            <a:r>
              <a:rPr lang="en-US" dirty="0" smtClean="0"/>
              <a:t> - A </a:t>
            </a:r>
            <a:r>
              <a:rPr lang="en-US" dirty="0"/>
              <a:t>qubit can be in multiple states at once until measured.</a:t>
            </a:r>
          </a:p>
          <a:p>
            <a:r>
              <a:rPr lang="en-US" dirty="0"/>
              <a:t>This enables parallel computation — a quantum computer can evaluate many possibilities simultaneously</a:t>
            </a:r>
            <a:r>
              <a:rPr lang="en-US" dirty="0" smtClean="0"/>
              <a:t>.</a:t>
            </a:r>
          </a:p>
          <a:p>
            <a:r>
              <a:rPr lang="en-US" b="1" dirty="0" smtClean="0"/>
              <a:t>Entanglement</a:t>
            </a:r>
            <a:r>
              <a:rPr lang="en-US" dirty="0" smtClean="0"/>
              <a:t> - Two </a:t>
            </a:r>
            <a:r>
              <a:rPr lang="en-US" dirty="0"/>
              <a:t>or more qubits can be entangled, meaning their states are correlated no matter the distance between them.</a:t>
            </a:r>
          </a:p>
          <a:p>
            <a:r>
              <a:rPr lang="en-US" dirty="0"/>
              <a:t>Measurement of one instantly affects the other.</a:t>
            </a:r>
          </a:p>
          <a:p>
            <a:r>
              <a:rPr lang="en-US" dirty="0"/>
              <a:t>Entanglement is what allows quantum gates to perform operations across multiple qubits at once, giving exponential power.</a:t>
            </a:r>
          </a:p>
          <a:p>
            <a:endParaRPr lang="en-US" dirty="0"/>
          </a:p>
          <a:p>
            <a:endParaRPr lang="en-IN" dirty="0"/>
          </a:p>
        </p:txBody>
      </p:sp>
    </p:spTree>
    <p:extLst>
      <p:ext uri="{BB962C8B-B14F-4D97-AF65-F5344CB8AC3E}">
        <p14:creationId xmlns:p14="http://schemas.microsoft.com/office/powerpoint/2010/main" val="177775981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167</a:t>
            </a:fld>
            <a:endParaRPr lang="en-US"/>
          </a:p>
        </p:txBody>
      </p:sp>
      <p:sp>
        <p:nvSpPr>
          <p:cNvPr id="3" name="Title 2"/>
          <p:cNvSpPr>
            <a:spLocks noGrp="1"/>
          </p:cNvSpPr>
          <p:nvPr>
            <p:ph type="title"/>
          </p:nvPr>
        </p:nvSpPr>
        <p:spPr/>
        <p:txBody>
          <a:bodyPr/>
          <a:lstStyle/>
          <a:p>
            <a:r>
              <a:rPr lang="en-IN" b="1" dirty="0"/>
              <a:t>Quantum Gates and </a:t>
            </a:r>
            <a:r>
              <a:rPr lang="en-IN" b="1" dirty="0" smtClean="0"/>
              <a:t>Circuits</a:t>
            </a:r>
            <a:endParaRPr lang="en-IN" dirty="0"/>
          </a:p>
        </p:txBody>
      </p:sp>
      <p:sp>
        <p:nvSpPr>
          <p:cNvPr id="4" name="Text Placeholder 3"/>
          <p:cNvSpPr>
            <a:spLocks noGrp="1"/>
          </p:cNvSpPr>
          <p:nvPr>
            <p:ph type="body" idx="1"/>
          </p:nvPr>
        </p:nvSpPr>
        <p:spPr/>
        <p:txBody>
          <a:bodyPr/>
          <a:lstStyle/>
          <a:p>
            <a:r>
              <a:rPr lang="en-IN" dirty="0" smtClean="0"/>
              <a:t>Quantum </a:t>
            </a:r>
            <a:r>
              <a:rPr lang="en-IN" dirty="0"/>
              <a:t>computation is built using </a:t>
            </a:r>
            <a:r>
              <a:rPr lang="en-IN" b="1" dirty="0"/>
              <a:t>quantum gates</a:t>
            </a:r>
            <a:r>
              <a:rPr lang="en-IN" dirty="0"/>
              <a:t> (like logic gates, but reversible).</a:t>
            </a:r>
          </a:p>
          <a:p>
            <a:r>
              <a:rPr lang="en-IN" dirty="0"/>
              <a:t>Common gates:</a:t>
            </a:r>
          </a:p>
          <a:p>
            <a:pPr lvl="1"/>
            <a:r>
              <a:rPr lang="en-IN" b="1" dirty="0" err="1"/>
              <a:t>Hadamard</a:t>
            </a:r>
            <a:r>
              <a:rPr lang="en-IN" b="1" dirty="0"/>
              <a:t> (H):</a:t>
            </a:r>
            <a:r>
              <a:rPr lang="en-IN" dirty="0"/>
              <a:t> Creates superposition</a:t>
            </a:r>
          </a:p>
          <a:p>
            <a:pPr lvl="1"/>
            <a:r>
              <a:rPr lang="en-IN" b="1" dirty="0"/>
              <a:t>CNOT:</a:t>
            </a:r>
            <a:r>
              <a:rPr lang="en-IN" dirty="0"/>
              <a:t> Entangles two qubits</a:t>
            </a:r>
          </a:p>
          <a:p>
            <a:pPr lvl="1"/>
            <a:r>
              <a:rPr lang="en-IN" b="1" dirty="0"/>
              <a:t>Pauli-X/Y/Z:</a:t>
            </a:r>
            <a:r>
              <a:rPr lang="en-IN" dirty="0"/>
              <a:t> Rotations around axes</a:t>
            </a:r>
          </a:p>
          <a:p>
            <a:r>
              <a:rPr lang="en-IN" dirty="0"/>
              <a:t>A </a:t>
            </a:r>
            <a:r>
              <a:rPr lang="en-IN" b="1" dirty="0"/>
              <a:t>quantum circuit</a:t>
            </a:r>
            <a:r>
              <a:rPr lang="en-IN" dirty="0"/>
              <a:t> is a sequence of gates that evolves the qubit states.</a:t>
            </a:r>
          </a:p>
          <a:p>
            <a:endParaRPr lang="en-IN" dirty="0"/>
          </a:p>
        </p:txBody>
      </p:sp>
    </p:spTree>
    <p:extLst>
      <p:ext uri="{BB962C8B-B14F-4D97-AF65-F5344CB8AC3E}">
        <p14:creationId xmlns:p14="http://schemas.microsoft.com/office/powerpoint/2010/main" val="243331365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168</a:t>
            </a:fld>
            <a:endParaRPr lang="en-US"/>
          </a:p>
        </p:txBody>
      </p:sp>
      <p:sp>
        <p:nvSpPr>
          <p:cNvPr id="3" name="Title 2"/>
          <p:cNvSpPr>
            <a:spLocks noGrp="1"/>
          </p:cNvSpPr>
          <p:nvPr>
            <p:ph type="title"/>
          </p:nvPr>
        </p:nvSpPr>
        <p:spPr/>
        <p:txBody>
          <a:bodyPr/>
          <a:lstStyle/>
          <a:p>
            <a:r>
              <a:rPr lang="en-IN" dirty="0"/>
              <a:t>Measurement and Collapse</a:t>
            </a:r>
          </a:p>
        </p:txBody>
      </p:sp>
      <p:sp>
        <p:nvSpPr>
          <p:cNvPr id="4" name="Text Placeholder 3"/>
          <p:cNvSpPr>
            <a:spLocks noGrp="1"/>
          </p:cNvSpPr>
          <p:nvPr>
            <p:ph type="body" idx="1"/>
          </p:nvPr>
        </p:nvSpPr>
        <p:spPr/>
        <p:txBody>
          <a:bodyPr/>
          <a:lstStyle/>
          <a:p>
            <a:r>
              <a:rPr lang="en-US" dirty="0"/>
              <a:t>When you measure a qubit, its state </a:t>
            </a:r>
            <a:r>
              <a:rPr lang="en-US" b="1" dirty="0"/>
              <a:t>collapses</a:t>
            </a:r>
            <a:r>
              <a:rPr lang="en-US" dirty="0"/>
              <a:t> to either 0 or 1.</a:t>
            </a:r>
          </a:p>
          <a:p>
            <a:r>
              <a:rPr lang="en-US" dirty="0"/>
              <a:t>You only get a </a:t>
            </a:r>
            <a:r>
              <a:rPr lang="en-US" i="1" dirty="0"/>
              <a:t>probabilistic</a:t>
            </a:r>
            <a:r>
              <a:rPr lang="en-US" dirty="0"/>
              <a:t> result — so algorithms are designed to </a:t>
            </a:r>
            <a:r>
              <a:rPr lang="en-US" b="1" dirty="0"/>
              <a:t>amplify</a:t>
            </a:r>
            <a:r>
              <a:rPr lang="en-US" dirty="0"/>
              <a:t> the probability of getting the correct answer.</a:t>
            </a:r>
          </a:p>
          <a:p>
            <a:endParaRPr lang="en-IN" dirty="0"/>
          </a:p>
        </p:txBody>
      </p:sp>
    </p:spTree>
    <p:extLst>
      <p:ext uri="{BB962C8B-B14F-4D97-AF65-F5344CB8AC3E}">
        <p14:creationId xmlns:p14="http://schemas.microsoft.com/office/powerpoint/2010/main" val="110005226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169</a:t>
            </a:fld>
            <a:endParaRPr lang="en-US"/>
          </a:p>
        </p:txBody>
      </p:sp>
      <p:sp>
        <p:nvSpPr>
          <p:cNvPr id="3" name="Title 2"/>
          <p:cNvSpPr>
            <a:spLocks noGrp="1"/>
          </p:cNvSpPr>
          <p:nvPr>
            <p:ph type="title"/>
          </p:nvPr>
        </p:nvSpPr>
        <p:spPr/>
        <p:txBody>
          <a:bodyPr/>
          <a:lstStyle/>
          <a:p>
            <a:r>
              <a:rPr lang="en-IN" dirty="0"/>
              <a:t>Quantum Speedup</a:t>
            </a:r>
          </a:p>
        </p:txBody>
      </p:sp>
      <p:sp>
        <p:nvSpPr>
          <p:cNvPr id="4" name="Text Placeholder 3"/>
          <p:cNvSpPr>
            <a:spLocks noGrp="1"/>
          </p:cNvSpPr>
          <p:nvPr>
            <p:ph type="body" idx="1"/>
          </p:nvPr>
        </p:nvSpPr>
        <p:spPr/>
        <p:txBody>
          <a:bodyPr/>
          <a:lstStyle/>
          <a:p>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609798519"/>
              </p:ext>
            </p:extLst>
          </p:nvPr>
        </p:nvGraphicFramePr>
        <p:xfrm>
          <a:off x="827809" y="1391372"/>
          <a:ext cx="7942120" cy="4458709"/>
        </p:xfrm>
        <a:graphic>
          <a:graphicData uri="http://schemas.openxmlformats.org/drawingml/2006/table">
            <a:tbl>
              <a:tblPr>
                <a:tableStyleId>{5C22544A-7EE6-4342-B048-85BDC9FD1C3A}</a:tableStyleId>
              </a:tblPr>
              <a:tblGrid>
                <a:gridCol w="1645227"/>
                <a:gridCol w="2325833"/>
                <a:gridCol w="1985530"/>
                <a:gridCol w="1985530"/>
              </a:tblGrid>
              <a:tr h="1291711">
                <a:tc>
                  <a:txBody>
                    <a:bodyPr/>
                    <a:lstStyle/>
                    <a:p>
                      <a:pPr algn="ctr" fontAlgn="ctr"/>
                      <a:r>
                        <a:rPr lang="en-IN" sz="1800" b="1" u="none" strike="noStrike" dirty="0">
                          <a:effectLst/>
                          <a:latin typeface="Times New Roman" panose="02020603050405020304" pitchFamily="18" charset="0"/>
                          <a:cs typeface="Times New Roman" panose="02020603050405020304" pitchFamily="18" charset="0"/>
                        </a:rPr>
                        <a:t>Problem Type</a:t>
                      </a:r>
                      <a:endParaRPr lang="en-IN"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800" b="1" u="none" strike="noStrike" dirty="0">
                          <a:effectLst/>
                          <a:latin typeface="Times New Roman" panose="02020603050405020304" pitchFamily="18" charset="0"/>
                          <a:cs typeface="Times New Roman" panose="02020603050405020304" pitchFamily="18" charset="0"/>
                        </a:rPr>
                        <a:t>Classical Difficulty</a:t>
                      </a:r>
                      <a:endParaRPr lang="en-IN"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800" b="1" u="none" strike="noStrike" dirty="0">
                          <a:effectLst/>
                          <a:latin typeface="Times New Roman" panose="02020603050405020304" pitchFamily="18" charset="0"/>
                          <a:cs typeface="Times New Roman" panose="02020603050405020304" pitchFamily="18" charset="0"/>
                        </a:rPr>
                        <a:t>Quantum Algorithm</a:t>
                      </a:r>
                      <a:endParaRPr lang="en-IN"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800" b="1" u="none" strike="noStrike" dirty="0">
                          <a:effectLst/>
                          <a:latin typeface="Times New Roman" panose="02020603050405020304" pitchFamily="18" charset="0"/>
                          <a:cs typeface="Times New Roman" panose="02020603050405020304" pitchFamily="18" charset="0"/>
                        </a:rPr>
                        <a:t>Advantage</a:t>
                      </a:r>
                      <a:endParaRPr lang="en-IN"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68783">
                <a:tc>
                  <a:txBody>
                    <a:bodyPr/>
                    <a:lstStyle/>
                    <a:p>
                      <a:pPr algn="l" fontAlgn="ctr"/>
                      <a:r>
                        <a:rPr lang="en-IN" sz="1800" u="none" strike="noStrike">
                          <a:effectLst/>
                          <a:latin typeface="Times New Roman" panose="02020603050405020304" pitchFamily="18" charset="0"/>
                          <a:cs typeface="Times New Roman" panose="02020603050405020304" pitchFamily="18" charset="0"/>
                        </a:rPr>
                        <a:t>Factoring large integers</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800" u="none" strike="noStrike">
                          <a:effectLst/>
                          <a:latin typeface="Times New Roman" panose="02020603050405020304" pitchFamily="18" charset="0"/>
                          <a:cs typeface="Times New Roman" panose="02020603050405020304" pitchFamily="18" charset="0"/>
                        </a:rPr>
                        <a:t>Exponential</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800" u="none" strike="noStrike">
                          <a:effectLst/>
                          <a:latin typeface="Times New Roman" panose="02020603050405020304" pitchFamily="18" charset="0"/>
                          <a:cs typeface="Times New Roman" panose="02020603050405020304" pitchFamily="18" charset="0"/>
                        </a:rPr>
                        <a:t>Shor’s Algorithm</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800" u="none" strike="noStrike">
                          <a:effectLst/>
                          <a:latin typeface="Times New Roman" panose="02020603050405020304" pitchFamily="18" charset="0"/>
                          <a:cs typeface="Times New Roman" panose="02020603050405020304" pitchFamily="18" charset="0"/>
                        </a:rPr>
                        <a:t>Exponential speedup</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29432">
                <a:tc>
                  <a:txBody>
                    <a:bodyPr/>
                    <a:lstStyle/>
                    <a:p>
                      <a:pPr algn="l" fontAlgn="ctr"/>
                      <a:r>
                        <a:rPr lang="en-IN" sz="1800" u="none" strike="noStrike">
                          <a:effectLst/>
                          <a:latin typeface="Times New Roman" panose="02020603050405020304" pitchFamily="18" charset="0"/>
                          <a:cs typeface="Times New Roman" panose="02020603050405020304" pitchFamily="18" charset="0"/>
                        </a:rPr>
                        <a:t>Searching unsorted data</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800" u="none" strike="noStrike">
                          <a:effectLst/>
                          <a:latin typeface="Times New Roman" panose="02020603050405020304" pitchFamily="18" charset="0"/>
                          <a:cs typeface="Times New Roman" panose="02020603050405020304" pitchFamily="18" charset="0"/>
                        </a:rPr>
                        <a:t>Linear (O(n))</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800" u="none" strike="noStrike">
                          <a:effectLst/>
                          <a:latin typeface="Times New Roman" panose="02020603050405020304" pitchFamily="18" charset="0"/>
                          <a:cs typeface="Times New Roman" panose="02020603050405020304" pitchFamily="18" charset="0"/>
                        </a:rPr>
                        <a:t>Grover’s Algorithm</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800" u="none" strike="noStrike">
                          <a:effectLst/>
                          <a:latin typeface="Times New Roman" panose="02020603050405020304" pitchFamily="18" charset="0"/>
                          <a:cs typeface="Times New Roman" panose="02020603050405020304" pitchFamily="18" charset="0"/>
                        </a:rPr>
                        <a:t>Quadratic speedup</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68783">
                <a:tc>
                  <a:txBody>
                    <a:bodyPr/>
                    <a:lstStyle/>
                    <a:p>
                      <a:pPr algn="l" fontAlgn="ctr"/>
                      <a:r>
                        <a:rPr lang="en-IN" sz="1800" u="none" strike="noStrike">
                          <a:effectLst/>
                          <a:latin typeface="Times New Roman" panose="02020603050405020304" pitchFamily="18" charset="0"/>
                          <a:cs typeface="Times New Roman" panose="02020603050405020304" pitchFamily="18" charset="0"/>
                        </a:rPr>
                        <a:t>Quantum simulations</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800" u="none" strike="noStrike">
                          <a:effectLst/>
                          <a:latin typeface="Times New Roman" panose="02020603050405020304" pitchFamily="18" charset="0"/>
                          <a:cs typeface="Times New Roman" panose="02020603050405020304" pitchFamily="18" charset="0"/>
                        </a:rPr>
                        <a:t>Very hard</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800" u="none" strike="noStrike">
                          <a:effectLst/>
                          <a:latin typeface="Times New Roman" panose="02020603050405020304" pitchFamily="18" charset="0"/>
                          <a:cs typeface="Times New Roman" panose="02020603050405020304" pitchFamily="18" charset="0"/>
                        </a:rPr>
                        <a:t>Quantum simulation</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800" u="none" strike="noStrike" dirty="0">
                          <a:effectLst/>
                          <a:latin typeface="Times New Roman" panose="02020603050405020304" pitchFamily="18" charset="0"/>
                          <a:cs typeface="Times New Roman" panose="02020603050405020304" pitchFamily="18" charset="0"/>
                        </a:rPr>
                        <a:t>Natural fit</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426735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17</a:t>
            </a:fld>
            <a:endParaRPr>
              <a:solidFill>
                <a:srgbClr val="000000"/>
              </a:solidFill>
            </a:endParaRPr>
          </a:p>
        </p:txBody>
      </p:sp>
      <p:sp>
        <p:nvSpPr>
          <p:cNvPr id="221" name="Google Shape;221;p16"/>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222" name="Google Shape;222;p16"/>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223" name="Google Shape;223;p16"/>
          <p:cNvPicPr preferRelativeResize="0"/>
          <p:nvPr/>
        </p:nvPicPr>
        <p:blipFill rotWithShape="1">
          <a:blip r:embed="rId3">
            <a:alphaModFix/>
          </a:blip>
          <a:srcRect/>
          <a:stretch/>
        </p:blipFill>
        <p:spPr>
          <a:xfrm>
            <a:off x="611560" y="32379"/>
            <a:ext cx="8280920" cy="6060917"/>
          </a:xfrm>
          <a:prstGeom prst="rect">
            <a:avLst/>
          </a:prstGeom>
          <a:noFill/>
          <a:ln>
            <a:noFill/>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170</a:t>
            </a:fld>
            <a:endParaRPr lang="en-US"/>
          </a:p>
        </p:txBody>
      </p:sp>
      <p:sp>
        <p:nvSpPr>
          <p:cNvPr id="3" name="Title 2"/>
          <p:cNvSpPr>
            <a:spLocks noGrp="1"/>
          </p:cNvSpPr>
          <p:nvPr>
            <p:ph type="title"/>
          </p:nvPr>
        </p:nvSpPr>
        <p:spPr/>
        <p:txBody>
          <a:bodyPr/>
          <a:lstStyle/>
          <a:p>
            <a:r>
              <a:rPr lang="en-IN" b="1" dirty="0"/>
              <a:t>Why </a:t>
            </a:r>
            <a:r>
              <a:rPr lang="en-IN" b="1" dirty="0" smtClean="0"/>
              <a:t>Matters for Cryptography?</a:t>
            </a:r>
            <a:r>
              <a:rPr lang="en-IN" b="1" dirty="0"/>
              <a:t/>
            </a:r>
            <a:br>
              <a:rPr lang="en-IN" b="1" dirty="0"/>
            </a:br>
            <a:endParaRPr lang="en-IN" dirty="0"/>
          </a:p>
        </p:txBody>
      </p:sp>
      <p:sp>
        <p:nvSpPr>
          <p:cNvPr id="4" name="Text Placeholder 3"/>
          <p:cNvSpPr>
            <a:spLocks noGrp="1"/>
          </p:cNvSpPr>
          <p:nvPr>
            <p:ph type="body" idx="1"/>
          </p:nvPr>
        </p:nvSpPr>
        <p:spPr/>
        <p:txBody>
          <a:bodyPr/>
          <a:lstStyle/>
          <a:p>
            <a:r>
              <a:rPr lang="en-IN" dirty="0" smtClean="0"/>
              <a:t>Once </a:t>
            </a:r>
            <a:r>
              <a:rPr lang="en-IN" dirty="0"/>
              <a:t>we have ~4,000 fault-tolerant qubits, </a:t>
            </a:r>
            <a:r>
              <a:rPr lang="en-IN" b="1" dirty="0"/>
              <a:t>RSA-2048</a:t>
            </a:r>
            <a:r>
              <a:rPr lang="en-IN" dirty="0"/>
              <a:t> can be factored in hours.</a:t>
            </a:r>
          </a:p>
          <a:p>
            <a:r>
              <a:rPr lang="en-IN" b="1" dirty="0"/>
              <a:t>Elliptic-curve cryptography</a:t>
            </a:r>
            <a:r>
              <a:rPr lang="en-IN" dirty="0"/>
              <a:t> breaks with even fewer qubits.</a:t>
            </a:r>
          </a:p>
          <a:p>
            <a:r>
              <a:rPr lang="en-IN" dirty="0"/>
              <a:t>Hence: </a:t>
            </a:r>
            <a:r>
              <a:rPr lang="en-IN" b="1" dirty="0"/>
              <a:t>Post-Quantum Cryptography</a:t>
            </a:r>
            <a:r>
              <a:rPr lang="en-IN" dirty="0"/>
              <a:t> — classical algorithms resistant to these attacks.</a:t>
            </a:r>
          </a:p>
          <a:p>
            <a:endParaRPr lang="en-IN" dirty="0"/>
          </a:p>
        </p:txBody>
      </p:sp>
    </p:spTree>
    <p:extLst>
      <p:ext uri="{BB962C8B-B14F-4D97-AF65-F5344CB8AC3E}">
        <p14:creationId xmlns:p14="http://schemas.microsoft.com/office/powerpoint/2010/main" val="170677750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IN" dirty="0">
                <a:solidFill>
                  <a:srgbClr val="C00000"/>
                </a:solidFill>
                <a:latin typeface="Marcellus" panose="020B0604020202020204" charset="0"/>
              </a:rPr>
              <a:t>Post-Quantum Cryptography (PQC</a:t>
            </a:r>
            <a:r>
              <a:rPr lang="en-IN" dirty="0" smtClean="0">
                <a:solidFill>
                  <a:srgbClr val="C00000"/>
                </a:solidFill>
                <a:latin typeface="Marcellus" panose="020B0604020202020204" charset="0"/>
              </a:rPr>
              <a:t>)</a:t>
            </a:r>
            <a:endParaRPr lang="en-IN" dirty="0">
              <a:solidFill>
                <a:srgbClr val="C00000"/>
              </a:solidFill>
              <a:latin typeface="Marcellus" panose="020B0604020202020204" charset="0"/>
            </a:endParaRPr>
          </a:p>
        </p:txBody>
      </p:sp>
      <p:sp>
        <p:nvSpPr>
          <p:cNvPr id="6" name="Subtitle 5"/>
          <p:cNvSpPr>
            <a:spLocks noGrp="1"/>
          </p:cNvSpPr>
          <p:nvPr>
            <p:ph type="subTitle" idx="1"/>
          </p:nvPr>
        </p:nvSpPr>
        <p:spPr/>
        <p:txBody>
          <a:bodyPr/>
          <a:lstStyle/>
          <a:p>
            <a:endParaRPr lang="en-IN"/>
          </a:p>
        </p:txBody>
      </p:sp>
      <p:sp>
        <p:nvSpPr>
          <p:cNvPr id="2" name="Slide Number Placeholder 1"/>
          <p:cNvSpPr>
            <a:spLocks noGrp="1"/>
          </p:cNvSpPr>
          <p:nvPr>
            <p:ph type="sldNum" idx="4294967295"/>
          </p:nvPr>
        </p:nvSpPr>
        <p:spPr>
          <a:xfrm>
            <a:off x="7086600" y="6356350"/>
            <a:ext cx="2057400" cy="365125"/>
          </a:xfrm>
          <a:prstGeom prst="rect">
            <a:avLst/>
          </a:prstGeom>
        </p:spPr>
        <p:txBody>
          <a:bodyPr/>
          <a:lstStyle/>
          <a:p>
            <a:pPr marL="0" lvl="0" indent="0" algn="l" rtl="0">
              <a:spcBef>
                <a:spcPts val="0"/>
              </a:spcBef>
              <a:spcAft>
                <a:spcPts val="0"/>
              </a:spcAft>
              <a:buNone/>
            </a:pPr>
            <a:fld id="{00000000-1234-1234-1234-123412341234}" type="slidenum">
              <a:rPr lang="en-US" smtClean="0"/>
              <a:t>171</a:t>
            </a:fld>
            <a:endParaRPr lang="en-US"/>
          </a:p>
        </p:txBody>
      </p:sp>
    </p:spTree>
    <p:extLst>
      <p:ext uri="{BB962C8B-B14F-4D97-AF65-F5344CB8AC3E}">
        <p14:creationId xmlns:p14="http://schemas.microsoft.com/office/powerpoint/2010/main" val="13463135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172</a:t>
            </a:fld>
            <a:endParaRPr lang="en-US"/>
          </a:p>
        </p:txBody>
      </p:sp>
      <p:sp>
        <p:nvSpPr>
          <p:cNvPr id="3" name="Title 2"/>
          <p:cNvSpPr>
            <a:spLocks noGrp="1"/>
          </p:cNvSpPr>
          <p:nvPr>
            <p:ph type="title"/>
          </p:nvPr>
        </p:nvSpPr>
        <p:spPr/>
        <p:txBody>
          <a:bodyPr/>
          <a:lstStyle/>
          <a:p>
            <a:r>
              <a:rPr lang="en-US" dirty="0"/>
              <a:t>What is Post-Quantum Cryptography (PQC)?</a:t>
            </a:r>
            <a:endParaRPr lang="en-IN" dirty="0"/>
          </a:p>
        </p:txBody>
      </p:sp>
      <p:sp>
        <p:nvSpPr>
          <p:cNvPr id="4" name="Text Placeholder 3"/>
          <p:cNvSpPr>
            <a:spLocks noGrp="1"/>
          </p:cNvSpPr>
          <p:nvPr>
            <p:ph type="body" idx="1"/>
          </p:nvPr>
        </p:nvSpPr>
        <p:spPr/>
        <p:txBody>
          <a:bodyPr/>
          <a:lstStyle/>
          <a:p>
            <a:r>
              <a:rPr lang="en-IN" dirty="0"/>
              <a:t>PQC = Cryptographic systems resistant to attacks by </a:t>
            </a:r>
            <a:r>
              <a:rPr lang="en-IN" b="1" dirty="0"/>
              <a:t>quantum computers</a:t>
            </a:r>
            <a:r>
              <a:rPr lang="en-IN" dirty="0"/>
              <a:t>.</a:t>
            </a:r>
          </a:p>
          <a:p>
            <a:r>
              <a:rPr lang="en-IN" dirty="0"/>
              <a:t>Classical cryptography relies on problems (factoring, discrete logs) that </a:t>
            </a:r>
            <a:r>
              <a:rPr lang="en-IN" b="1" dirty="0"/>
              <a:t>quantum algorithms</a:t>
            </a:r>
            <a:r>
              <a:rPr lang="en-IN" dirty="0"/>
              <a:t> (e.g., Shor’s) can solve efficiently.</a:t>
            </a:r>
          </a:p>
          <a:p>
            <a:r>
              <a:rPr lang="en-IN" dirty="0"/>
              <a:t>PQC designs use </a:t>
            </a:r>
            <a:r>
              <a:rPr lang="en-IN" b="1" dirty="0"/>
              <a:t>mathematical problems believed to be hard even for quantum machines</a:t>
            </a:r>
            <a:r>
              <a:rPr lang="en-IN" dirty="0"/>
              <a:t>.</a:t>
            </a:r>
          </a:p>
          <a:p>
            <a:r>
              <a:rPr lang="en-US" dirty="0" smtClean="0"/>
              <a:t>E.g. RSA-2048 </a:t>
            </a:r>
            <a:r>
              <a:rPr lang="en-US" dirty="0"/>
              <a:t>→ insecure with a large enough quantum computer (Shor’s Algorithm).</a:t>
            </a:r>
            <a:endParaRPr lang="en-IN" dirty="0"/>
          </a:p>
        </p:txBody>
      </p:sp>
    </p:spTree>
    <p:extLst>
      <p:ext uri="{BB962C8B-B14F-4D97-AF65-F5344CB8AC3E}">
        <p14:creationId xmlns:p14="http://schemas.microsoft.com/office/powerpoint/2010/main" val="4228389252"/>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173</a:t>
            </a:fld>
            <a:endParaRPr lang="en-US"/>
          </a:p>
        </p:txBody>
      </p:sp>
      <p:sp>
        <p:nvSpPr>
          <p:cNvPr id="3" name="Title 2"/>
          <p:cNvSpPr>
            <a:spLocks noGrp="1"/>
          </p:cNvSpPr>
          <p:nvPr>
            <p:ph type="title"/>
          </p:nvPr>
        </p:nvSpPr>
        <p:spPr/>
        <p:txBody>
          <a:bodyPr/>
          <a:lstStyle/>
          <a:p>
            <a:r>
              <a:rPr lang="en-IN" dirty="0"/>
              <a:t>The Quantum Threat</a:t>
            </a:r>
          </a:p>
        </p:txBody>
      </p:sp>
      <p:sp>
        <p:nvSpPr>
          <p:cNvPr id="4" name="Text Placeholder 3"/>
          <p:cNvSpPr>
            <a:spLocks noGrp="1"/>
          </p:cNvSpPr>
          <p:nvPr>
            <p:ph type="body" idx="1"/>
          </p:nvPr>
        </p:nvSpPr>
        <p:spPr/>
        <p:txBody>
          <a:bodyPr>
            <a:normAutofit/>
          </a:bodyPr>
          <a:lstStyle/>
          <a:p>
            <a:r>
              <a:rPr lang="en-IN" b="1" dirty="0" smtClean="0"/>
              <a:t>Example Key </a:t>
            </a:r>
            <a:r>
              <a:rPr lang="en-IN" b="1" dirty="0"/>
              <a:t>Algorithms:</a:t>
            </a:r>
            <a:endParaRPr lang="en-IN" dirty="0"/>
          </a:p>
          <a:p>
            <a:pPr lvl="1"/>
            <a:r>
              <a:rPr lang="en-IN" b="1" dirty="0"/>
              <a:t>Shor’s Algorithm:</a:t>
            </a:r>
            <a:r>
              <a:rPr lang="en-IN" dirty="0"/>
              <a:t> Breaks RSA, DSA, ECC.</a:t>
            </a:r>
          </a:p>
          <a:p>
            <a:pPr lvl="1"/>
            <a:r>
              <a:rPr lang="en-IN" b="1" dirty="0"/>
              <a:t>Grover’s Algorithm:</a:t>
            </a:r>
            <a:r>
              <a:rPr lang="en-IN" dirty="0"/>
              <a:t> Speeds up brute force → halves symmetric key strength.</a:t>
            </a:r>
          </a:p>
          <a:p>
            <a:r>
              <a:rPr lang="en-IN" b="1" dirty="0"/>
              <a:t>Implication:</a:t>
            </a:r>
            <a:r>
              <a:rPr lang="en-IN" dirty="0"/>
              <a:t> Many current internet protocols (TLS, digital signatures) will be broken once scalable quantum computers exist.</a:t>
            </a:r>
          </a:p>
          <a:p>
            <a:endParaRPr lang="en-IN" dirty="0"/>
          </a:p>
        </p:txBody>
      </p:sp>
    </p:spTree>
    <p:extLst>
      <p:ext uri="{BB962C8B-B14F-4D97-AF65-F5344CB8AC3E}">
        <p14:creationId xmlns:p14="http://schemas.microsoft.com/office/powerpoint/2010/main" val="392849954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174</a:t>
            </a:fld>
            <a:endParaRPr lang="en-US"/>
          </a:p>
        </p:txBody>
      </p:sp>
      <p:sp>
        <p:nvSpPr>
          <p:cNvPr id="3" name="Title 2"/>
          <p:cNvSpPr>
            <a:spLocks noGrp="1"/>
          </p:cNvSpPr>
          <p:nvPr>
            <p:ph type="title"/>
          </p:nvPr>
        </p:nvSpPr>
        <p:spPr/>
        <p:txBody>
          <a:bodyPr/>
          <a:lstStyle/>
          <a:p>
            <a:r>
              <a:rPr lang="en-IN" dirty="0"/>
              <a:t>Why Post-Quantum Cryptography?</a:t>
            </a:r>
          </a:p>
        </p:txBody>
      </p:sp>
      <p:sp>
        <p:nvSpPr>
          <p:cNvPr id="4" name="Text Placeholder 3"/>
          <p:cNvSpPr>
            <a:spLocks noGrp="1"/>
          </p:cNvSpPr>
          <p:nvPr>
            <p:ph type="body" idx="1"/>
          </p:nvPr>
        </p:nvSpPr>
        <p:spPr/>
        <p:txBody>
          <a:bodyPr/>
          <a:lstStyle/>
          <a:p>
            <a:r>
              <a:rPr lang="en-US" dirty="0"/>
              <a:t>Quantum computers may take years to become practical — but </a:t>
            </a:r>
            <a:r>
              <a:rPr lang="en-US" b="1" dirty="0"/>
              <a:t>data encrypted today</a:t>
            </a:r>
            <a:r>
              <a:rPr lang="en-US" dirty="0"/>
              <a:t> can be </a:t>
            </a:r>
            <a:r>
              <a:rPr lang="en-US" b="1" dirty="0"/>
              <a:t>decrypted in the future</a:t>
            </a:r>
            <a:r>
              <a:rPr lang="en-US" dirty="0"/>
              <a:t> (“harvest now, decrypt later”).</a:t>
            </a:r>
          </a:p>
          <a:p>
            <a:r>
              <a:rPr lang="en-US" dirty="0"/>
              <a:t>PQC aims to provide:</a:t>
            </a:r>
          </a:p>
          <a:p>
            <a:pPr lvl="1"/>
            <a:r>
              <a:rPr lang="en-US" dirty="0"/>
              <a:t>Long-term security for sensitive data.</a:t>
            </a:r>
          </a:p>
          <a:p>
            <a:pPr lvl="1"/>
            <a:r>
              <a:rPr lang="en-US" dirty="0"/>
              <a:t>Smooth transition for existing protocols and systems.</a:t>
            </a:r>
          </a:p>
          <a:p>
            <a:endParaRPr lang="en-IN" dirty="0"/>
          </a:p>
        </p:txBody>
      </p:sp>
    </p:spTree>
    <p:extLst>
      <p:ext uri="{BB962C8B-B14F-4D97-AF65-F5344CB8AC3E}">
        <p14:creationId xmlns:p14="http://schemas.microsoft.com/office/powerpoint/2010/main" val="89725985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175</a:t>
            </a:fld>
            <a:endParaRPr lang="en-US"/>
          </a:p>
        </p:txBody>
      </p:sp>
      <p:sp>
        <p:nvSpPr>
          <p:cNvPr id="3" name="Title 2"/>
          <p:cNvSpPr>
            <a:spLocks noGrp="1"/>
          </p:cNvSpPr>
          <p:nvPr>
            <p:ph type="title"/>
          </p:nvPr>
        </p:nvSpPr>
        <p:spPr/>
        <p:txBody>
          <a:bodyPr/>
          <a:lstStyle/>
          <a:p>
            <a:endParaRPr lang="en-IN"/>
          </a:p>
        </p:txBody>
      </p:sp>
      <p:graphicFrame>
        <p:nvGraphicFramePr>
          <p:cNvPr id="5" name="Table 4"/>
          <p:cNvGraphicFramePr>
            <a:graphicFrameLocks noGrp="1"/>
          </p:cNvGraphicFramePr>
          <p:nvPr>
            <p:extLst>
              <p:ext uri="{D42A27DB-BD31-4B8C-83A1-F6EECF244321}">
                <p14:modId xmlns:p14="http://schemas.microsoft.com/office/powerpoint/2010/main" val="834651699"/>
              </p:ext>
            </p:extLst>
          </p:nvPr>
        </p:nvGraphicFramePr>
        <p:xfrm>
          <a:off x="713509" y="1330469"/>
          <a:ext cx="8097984" cy="4665085"/>
        </p:xfrm>
        <a:graphic>
          <a:graphicData uri="http://schemas.openxmlformats.org/drawingml/2006/table">
            <a:tbl>
              <a:tblPr>
                <a:tableStyleId>{5C22544A-7EE6-4342-B048-85BDC9FD1C3A}</a:tableStyleId>
              </a:tblPr>
              <a:tblGrid>
                <a:gridCol w="1801091"/>
                <a:gridCol w="2247901"/>
                <a:gridCol w="2024496"/>
                <a:gridCol w="2024496"/>
              </a:tblGrid>
              <a:tr h="748695">
                <a:tc>
                  <a:txBody>
                    <a:bodyPr/>
                    <a:lstStyle/>
                    <a:p>
                      <a:pPr algn="ctr" fontAlgn="ctr"/>
                      <a:r>
                        <a:rPr lang="en-IN" sz="2400" b="1" u="none" strike="noStrike" dirty="0">
                          <a:effectLst/>
                          <a:latin typeface="Times New Roman" panose="02020603050405020304" pitchFamily="18" charset="0"/>
                          <a:cs typeface="Times New Roman" panose="02020603050405020304" pitchFamily="18" charset="0"/>
                        </a:rPr>
                        <a:t>Family</a:t>
                      </a:r>
                      <a:endParaRPr lang="en-IN" sz="2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b="1" u="none" strike="noStrike">
                          <a:effectLst/>
                          <a:latin typeface="Times New Roman" panose="02020603050405020304" pitchFamily="18" charset="0"/>
                          <a:cs typeface="Times New Roman" panose="02020603050405020304" pitchFamily="18" charset="0"/>
                        </a:rPr>
                        <a:t>Example Algorithms</a:t>
                      </a:r>
                      <a:endParaRPr lang="en-IN" sz="2400" b="1"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b="1" u="none" strike="noStrike">
                          <a:effectLst/>
                          <a:latin typeface="Times New Roman" panose="02020603050405020304" pitchFamily="18" charset="0"/>
                          <a:cs typeface="Times New Roman" panose="02020603050405020304" pitchFamily="18" charset="0"/>
                        </a:rPr>
                        <a:t>Hard Problem</a:t>
                      </a:r>
                      <a:endParaRPr lang="en-IN" sz="2400" b="1"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2400" b="1" u="none" strike="noStrike" dirty="0" smtClean="0">
                          <a:effectLst/>
                          <a:latin typeface="Times New Roman" panose="02020603050405020304" pitchFamily="18" charset="0"/>
                          <a:cs typeface="Times New Roman" panose="02020603050405020304" pitchFamily="18" charset="0"/>
                        </a:rPr>
                        <a:t>Remarks</a:t>
                      </a:r>
                      <a:endParaRPr lang="en-IN" sz="2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497391">
                <a:tc>
                  <a:txBody>
                    <a:bodyPr/>
                    <a:lstStyle/>
                    <a:p>
                      <a:pPr algn="l" fontAlgn="ctr"/>
                      <a:r>
                        <a:rPr lang="en-IN" sz="2400" u="none" strike="noStrike">
                          <a:effectLst/>
                          <a:latin typeface="Times New Roman" panose="02020603050405020304" pitchFamily="18" charset="0"/>
                          <a:cs typeface="Times New Roman" panose="02020603050405020304" pitchFamily="18" charset="0"/>
                        </a:rPr>
                        <a:t>Lattice-based</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IN" sz="2400" u="none" strike="noStrike">
                          <a:effectLst/>
                          <a:latin typeface="Times New Roman" panose="02020603050405020304" pitchFamily="18" charset="0"/>
                          <a:cs typeface="Times New Roman" panose="02020603050405020304" pitchFamily="18" charset="0"/>
                        </a:rPr>
                        <a:t>Kyber, Dilithium, NTRU</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IN" sz="2400" u="none" strike="noStrike" dirty="0">
                          <a:effectLst/>
                          <a:latin typeface="Times New Roman" panose="02020603050405020304" pitchFamily="18" charset="0"/>
                          <a:cs typeface="Times New Roman" panose="02020603050405020304" pitchFamily="18" charset="0"/>
                        </a:rPr>
                        <a:t>Shortest Vector Problem</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2400" u="none" strike="noStrike" dirty="0">
                          <a:effectLst/>
                          <a:latin typeface="Times New Roman" panose="02020603050405020304" pitchFamily="18" charset="0"/>
                          <a:cs typeface="Times New Roman" panose="02020603050405020304" pitchFamily="18" charset="0"/>
                        </a:rPr>
                        <a:t>Efficient and leading NIST candidates</a:t>
                      </a:r>
                      <a:endParaRPr lang="en-US"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998260">
                <a:tc>
                  <a:txBody>
                    <a:bodyPr/>
                    <a:lstStyle/>
                    <a:p>
                      <a:pPr algn="l" fontAlgn="ctr"/>
                      <a:r>
                        <a:rPr lang="en-IN" sz="2400" u="none" strike="noStrike">
                          <a:effectLst/>
                          <a:latin typeface="Times New Roman" panose="02020603050405020304" pitchFamily="18" charset="0"/>
                          <a:cs typeface="Times New Roman" panose="02020603050405020304" pitchFamily="18" charset="0"/>
                        </a:rPr>
                        <a:t>Code-based</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IN" sz="2400" u="none" strike="noStrike">
                          <a:effectLst/>
                          <a:latin typeface="Times New Roman" panose="02020603050405020304" pitchFamily="18" charset="0"/>
                          <a:cs typeface="Times New Roman" panose="02020603050405020304" pitchFamily="18" charset="0"/>
                        </a:rPr>
                        <a:t>Classic McEliece</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IN" sz="2400" u="none" strike="noStrike">
                          <a:effectLst/>
                          <a:latin typeface="Times New Roman" panose="02020603050405020304" pitchFamily="18" charset="0"/>
                          <a:cs typeface="Times New Roman" panose="02020603050405020304" pitchFamily="18" charset="0"/>
                        </a:rPr>
                        <a:t>Syndrome Decoding</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IN" sz="2400" u="none" strike="noStrike">
                          <a:effectLst/>
                          <a:latin typeface="Times New Roman" panose="02020603050405020304" pitchFamily="18" charset="0"/>
                          <a:cs typeface="Times New Roman" panose="02020603050405020304" pitchFamily="18" charset="0"/>
                        </a:rPr>
                        <a:t>Very large public keys</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420739">
                <a:tc>
                  <a:txBody>
                    <a:bodyPr/>
                    <a:lstStyle/>
                    <a:p>
                      <a:pPr algn="l" fontAlgn="ctr"/>
                      <a:r>
                        <a:rPr lang="en-IN" sz="2400" u="none" strike="noStrike">
                          <a:effectLst/>
                          <a:latin typeface="Times New Roman" panose="02020603050405020304" pitchFamily="18" charset="0"/>
                          <a:cs typeface="Times New Roman" panose="02020603050405020304" pitchFamily="18" charset="0"/>
                        </a:rPr>
                        <a:t>Multivariate</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IN" sz="2400" u="none" strike="noStrike">
                          <a:effectLst/>
                          <a:latin typeface="Times New Roman" panose="02020603050405020304" pitchFamily="18" charset="0"/>
                          <a:cs typeface="Times New Roman" panose="02020603050405020304" pitchFamily="18" charset="0"/>
                        </a:rPr>
                        <a:t>Rainbow, GeMSS</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IN" sz="2400" u="none" strike="noStrike">
                          <a:effectLst/>
                          <a:latin typeface="Times New Roman" panose="02020603050405020304" pitchFamily="18" charset="0"/>
                          <a:cs typeface="Times New Roman" panose="02020603050405020304" pitchFamily="18" charset="0"/>
                        </a:rPr>
                        <a:t>Multivariate Quadratic Equations</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IN" sz="2400" u="none" strike="noStrike" dirty="0">
                          <a:effectLst/>
                          <a:latin typeface="Times New Roman" panose="02020603050405020304" pitchFamily="18" charset="0"/>
                          <a:cs typeface="Times New Roman" panose="02020603050405020304" pitchFamily="18" charset="0"/>
                        </a:rPr>
                        <a:t>Some broken recently</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8322707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176</a:t>
            </a:fld>
            <a:endParaRPr lang="en-US"/>
          </a:p>
        </p:txBody>
      </p:sp>
      <p:sp>
        <p:nvSpPr>
          <p:cNvPr id="3" name="Title 2"/>
          <p:cNvSpPr>
            <a:spLocks noGrp="1"/>
          </p:cNvSpPr>
          <p:nvPr>
            <p:ph type="title"/>
          </p:nvPr>
        </p:nvSpPr>
        <p:spPr/>
        <p:txBody>
          <a:bodyPr/>
          <a:lstStyle/>
          <a:p>
            <a:r>
              <a:rPr lang="en-IN" dirty="0"/>
              <a:t>Applications of PQC</a:t>
            </a:r>
          </a:p>
        </p:txBody>
      </p:sp>
      <p:sp>
        <p:nvSpPr>
          <p:cNvPr id="4" name="Text Placeholder 3"/>
          <p:cNvSpPr>
            <a:spLocks noGrp="1"/>
          </p:cNvSpPr>
          <p:nvPr>
            <p:ph type="body" idx="1"/>
          </p:nvPr>
        </p:nvSpPr>
        <p:spPr/>
        <p:txBody>
          <a:bodyPr>
            <a:normAutofit lnSpcReduction="10000"/>
          </a:bodyPr>
          <a:lstStyle/>
          <a:p>
            <a:r>
              <a:rPr lang="en-IN" dirty="0"/>
              <a:t>TLS and HTTPS: </a:t>
            </a:r>
            <a:endParaRPr lang="en-IN" dirty="0" smtClean="0"/>
          </a:p>
          <a:p>
            <a:pPr lvl="1"/>
            <a:r>
              <a:rPr lang="en-IN" dirty="0" smtClean="0"/>
              <a:t>Hybrid </a:t>
            </a:r>
            <a:r>
              <a:rPr lang="en-IN" dirty="0"/>
              <a:t>key exchange (ECDH + </a:t>
            </a:r>
            <a:r>
              <a:rPr lang="en-IN" dirty="0" err="1"/>
              <a:t>Kyber</a:t>
            </a:r>
            <a:r>
              <a:rPr lang="en-IN" dirty="0"/>
              <a:t>).</a:t>
            </a:r>
          </a:p>
          <a:p>
            <a:r>
              <a:rPr lang="en-IN" dirty="0"/>
              <a:t>VPNs: </a:t>
            </a:r>
            <a:endParaRPr lang="en-IN" dirty="0" smtClean="0"/>
          </a:p>
          <a:p>
            <a:pPr lvl="1"/>
            <a:r>
              <a:rPr lang="en-IN" dirty="0" smtClean="0"/>
              <a:t>Integration </a:t>
            </a:r>
            <a:r>
              <a:rPr lang="en-IN" dirty="0"/>
              <a:t>into IPsec and </a:t>
            </a:r>
            <a:r>
              <a:rPr lang="en-IN" dirty="0" err="1"/>
              <a:t>WireGuard</a:t>
            </a:r>
            <a:r>
              <a:rPr lang="en-IN" dirty="0"/>
              <a:t>.</a:t>
            </a:r>
          </a:p>
          <a:p>
            <a:r>
              <a:rPr lang="en-IN" dirty="0" err="1"/>
              <a:t>Blockchain</a:t>
            </a:r>
            <a:r>
              <a:rPr lang="en-IN" dirty="0"/>
              <a:t> &amp; Digital Signatures: </a:t>
            </a:r>
            <a:endParaRPr lang="en-IN" dirty="0" smtClean="0"/>
          </a:p>
          <a:p>
            <a:pPr lvl="1"/>
            <a:r>
              <a:rPr lang="en-IN" dirty="0" smtClean="0"/>
              <a:t>Long-term </a:t>
            </a:r>
            <a:r>
              <a:rPr lang="en-IN" dirty="0"/>
              <a:t>transaction validity.</a:t>
            </a:r>
          </a:p>
          <a:p>
            <a:r>
              <a:rPr lang="en-IN" dirty="0" err="1"/>
              <a:t>IoT</a:t>
            </a:r>
            <a:r>
              <a:rPr lang="en-IN" dirty="0"/>
              <a:t> Devices: </a:t>
            </a:r>
            <a:endParaRPr lang="en-IN" dirty="0" smtClean="0"/>
          </a:p>
          <a:p>
            <a:pPr lvl="1"/>
            <a:r>
              <a:rPr lang="en-IN" dirty="0" smtClean="0"/>
              <a:t>Firmware </a:t>
            </a:r>
            <a:r>
              <a:rPr lang="en-IN" dirty="0"/>
              <a:t>integrity using PQ signatures.</a:t>
            </a:r>
          </a:p>
          <a:p>
            <a:r>
              <a:rPr lang="en-IN" dirty="0"/>
              <a:t>Government &amp; </a:t>
            </a:r>
            <a:r>
              <a:rPr lang="en-IN" dirty="0" err="1"/>
              <a:t>Defense</a:t>
            </a:r>
            <a:r>
              <a:rPr lang="en-IN" dirty="0"/>
              <a:t>: </a:t>
            </a:r>
            <a:endParaRPr lang="en-IN" dirty="0" smtClean="0"/>
          </a:p>
          <a:p>
            <a:pPr lvl="1"/>
            <a:r>
              <a:rPr lang="en-IN" dirty="0" smtClean="0"/>
              <a:t>Quantum-safe </a:t>
            </a:r>
            <a:r>
              <a:rPr lang="en-IN" dirty="0"/>
              <a:t>data archiving</a:t>
            </a:r>
            <a:r>
              <a:rPr lang="en-IN" dirty="0" smtClean="0"/>
              <a:t>.</a:t>
            </a:r>
            <a:endParaRPr lang="en-IN" dirty="0"/>
          </a:p>
        </p:txBody>
      </p:sp>
    </p:spTree>
    <p:extLst>
      <p:ext uri="{BB962C8B-B14F-4D97-AF65-F5344CB8AC3E}">
        <p14:creationId xmlns:p14="http://schemas.microsoft.com/office/powerpoint/2010/main" val="123887502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177</a:t>
            </a:fld>
            <a:endParaRPr lang="en-US"/>
          </a:p>
        </p:txBody>
      </p:sp>
      <p:sp>
        <p:nvSpPr>
          <p:cNvPr id="3" name="Title 2"/>
          <p:cNvSpPr>
            <a:spLocks noGrp="1"/>
          </p:cNvSpPr>
          <p:nvPr>
            <p:ph type="title"/>
          </p:nvPr>
        </p:nvSpPr>
        <p:spPr/>
        <p:txBody>
          <a:bodyPr/>
          <a:lstStyle/>
          <a:p>
            <a:r>
              <a:rPr lang="en-IN" dirty="0"/>
              <a:t>Strengths of Post-Quantum Cryptography</a:t>
            </a:r>
          </a:p>
        </p:txBody>
      </p:sp>
      <p:sp>
        <p:nvSpPr>
          <p:cNvPr id="4" name="Text Placeholder 3"/>
          <p:cNvSpPr>
            <a:spLocks noGrp="1"/>
          </p:cNvSpPr>
          <p:nvPr>
            <p:ph type="body" idx="1"/>
          </p:nvPr>
        </p:nvSpPr>
        <p:spPr/>
        <p:txBody>
          <a:bodyPr/>
          <a:lstStyle/>
          <a:p>
            <a:r>
              <a:rPr lang="en-IN" b="1" dirty="0"/>
              <a:t>Quantum resistance</a:t>
            </a:r>
            <a:r>
              <a:rPr lang="en-IN" dirty="0"/>
              <a:t> — secure against both classical &amp; quantum </a:t>
            </a:r>
            <a:r>
              <a:rPr lang="en-IN" dirty="0" smtClean="0"/>
              <a:t>adversaries.</a:t>
            </a:r>
          </a:p>
          <a:p>
            <a:r>
              <a:rPr lang="en-IN" b="1" dirty="0" smtClean="0"/>
              <a:t>Software-based</a:t>
            </a:r>
            <a:r>
              <a:rPr lang="en-IN" dirty="0" smtClean="0"/>
              <a:t> </a:t>
            </a:r>
            <a:r>
              <a:rPr lang="en-IN" dirty="0"/>
              <a:t>— deployable on existing </a:t>
            </a:r>
            <a:r>
              <a:rPr lang="en-IN" dirty="0" smtClean="0"/>
              <a:t>hardware.</a:t>
            </a:r>
          </a:p>
          <a:p>
            <a:r>
              <a:rPr lang="en-IN" b="1" dirty="0" smtClean="0"/>
              <a:t>Standardization </a:t>
            </a:r>
            <a:r>
              <a:rPr lang="en-IN" b="1" dirty="0"/>
              <a:t>ongoing</a:t>
            </a:r>
            <a:r>
              <a:rPr lang="en-IN" dirty="0"/>
              <a:t> — clear migration path (NIST PQC</a:t>
            </a:r>
            <a:r>
              <a:rPr lang="en-IN" dirty="0" smtClean="0"/>
              <a:t>).</a:t>
            </a:r>
          </a:p>
          <a:p>
            <a:r>
              <a:rPr lang="en-IN" b="1" dirty="0" smtClean="0"/>
              <a:t>Diverse </a:t>
            </a:r>
            <a:r>
              <a:rPr lang="en-IN" b="1" dirty="0"/>
              <a:t>foundations</a:t>
            </a:r>
            <a:r>
              <a:rPr lang="en-IN" dirty="0"/>
              <a:t> — many mathematical assumptions.</a:t>
            </a:r>
          </a:p>
          <a:p>
            <a:endParaRPr lang="en-IN" dirty="0"/>
          </a:p>
        </p:txBody>
      </p:sp>
    </p:spTree>
    <p:extLst>
      <p:ext uri="{BB962C8B-B14F-4D97-AF65-F5344CB8AC3E}">
        <p14:creationId xmlns:p14="http://schemas.microsoft.com/office/powerpoint/2010/main" val="117159525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178</a:t>
            </a:fld>
            <a:endParaRPr lang="en-US"/>
          </a:p>
        </p:txBody>
      </p:sp>
      <p:sp>
        <p:nvSpPr>
          <p:cNvPr id="3" name="Title 2"/>
          <p:cNvSpPr>
            <a:spLocks noGrp="1"/>
          </p:cNvSpPr>
          <p:nvPr>
            <p:ph type="title"/>
          </p:nvPr>
        </p:nvSpPr>
        <p:spPr/>
        <p:txBody>
          <a:bodyPr/>
          <a:lstStyle/>
          <a:p>
            <a:r>
              <a:rPr lang="en-IN" dirty="0"/>
              <a:t>PQC Weaknesses and Challenges</a:t>
            </a:r>
          </a:p>
        </p:txBody>
      </p:sp>
      <p:sp>
        <p:nvSpPr>
          <p:cNvPr id="4" name="Text Placeholder 3"/>
          <p:cNvSpPr>
            <a:spLocks noGrp="1"/>
          </p:cNvSpPr>
          <p:nvPr>
            <p:ph type="body" idx="1"/>
          </p:nvPr>
        </p:nvSpPr>
        <p:spPr/>
        <p:txBody>
          <a:bodyPr/>
          <a:lstStyle/>
          <a:p>
            <a:r>
              <a:rPr lang="en-IN" b="1" dirty="0"/>
              <a:t>Larger key and </a:t>
            </a:r>
            <a:r>
              <a:rPr lang="en-IN" b="1" dirty="0" err="1"/>
              <a:t>ciphertext</a:t>
            </a:r>
            <a:r>
              <a:rPr lang="en-IN" b="1" dirty="0"/>
              <a:t> sizes</a:t>
            </a:r>
            <a:r>
              <a:rPr lang="en-IN" dirty="0"/>
              <a:t> → bandwidth &amp; memory issues (especially in </a:t>
            </a:r>
            <a:r>
              <a:rPr lang="en-IN" dirty="0" err="1"/>
              <a:t>IoT</a:t>
            </a:r>
            <a:r>
              <a:rPr lang="en-IN" dirty="0" smtClean="0"/>
              <a:t>).</a:t>
            </a:r>
          </a:p>
          <a:p>
            <a:r>
              <a:rPr lang="en-IN" b="1" dirty="0" smtClean="0"/>
              <a:t>Implementation </a:t>
            </a:r>
            <a:r>
              <a:rPr lang="en-IN" b="1" dirty="0"/>
              <a:t>complexity</a:t>
            </a:r>
            <a:r>
              <a:rPr lang="en-IN" dirty="0"/>
              <a:t> → side-channel resistance still </a:t>
            </a:r>
            <a:r>
              <a:rPr lang="en-IN" dirty="0" smtClean="0"/>
              <a:t>evolving.</a:t>
            </a:r>
          </a:p>
          <a:p>
            <a:r>
              <a:rPr lang="en-IN" b="1" dirty="0" smtClean="0"/>
              <a:t>Unproven </a:t>
            </a:r>
            <a:r>
              <a:rPr lang="en-IN" b="1" dirty="0"/>
              <a:t>hardness</a:t>
            </a:r>
            <a:r>
              <a:rPr lang="en-IN" dirty="0"/>
              <a:t> → no absolute proof quantum computers can’t solve </a:t>
            </a:r>
            <a:r>
              <a:rPr lang="en-IN" dirty="0" smtClean="0"/>
              <a:t>them.</a:t>
            </a:r>
          </a:p>
          <a:p>
            <a:r>
              <a:rPr lang="en-IN" b="1" dirty="0" smtClean="0"/>
              <a:t>Transition </a:t>
            </a:r>
            <a:r>
              <a:rPr lang="en-IN" b="1" dirty="0"/>
              <a:t>cost</a:t>
            </a:r>
            <a:r>
              <a:rPr lang="en-IN" dirty="0"/>
              <a:t> → updating standards, protocols, hardware.</a:t>
            </a:r>
          </a:p>
        </p:txBody>
      </p:sp>
    </p:spTree>
    <p:extLst>
      <p:ext uri="{BB962C8B-B14F-4D97-AF65-F5344CB8AC3E}">
        <p14:creationId xmlns:p14="http://schemas.microsoft.com/office/powerpoint/2010/main" val="54714498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179</a:t>
            </a:fld>
            <a:endParaRPr lang="en-US"/>
          </a:p>
        </p:txBody>
      </p:sp>
      <p:sp>
        <p:nvSpPr>
          <p:cNvPr id="3" name="Title 2"/>
          <p:cNvSpPr>
            <a:spLocks noGrp="1"/>
          </p:cNvSpPr>
          <p:nvPr>
            <p:ph type="title"/>
          </p:nvPr>
        </p:nvSpPr>
        <p:spPr/>
        <p:txBody>
          <a:bodyPr/>
          <a:lstStyle/>
          <a:p>
            <a:r>
              <a:rPr lang="en-IN" dirty="0"/>
              <a:t>Summary</a:t>
            </a:r>
          </a:p>
        </p:txBody>
      </p:sp>
      <p:sp>
        <p:nvSpPr>
          <p:cNvPr id="4" name="Text Placeholder 3"/>
          <p:cNvSpPr>
            <a:spLocks noGrp="1"/>
          </p:cNvSpPr>
          <p:nvPr>
            <p:ph type="body" idx="1"/>
          </p:nvPr>
        </p:nvSpPr>
        <p:spPr/>
        <p:txBody>
          <a:bodyPr/>
          <a:lstStyle/>
          <a:p>
            <a:r>
              <a:rPr lang="en-US" dirty="0"/>
              <a:t>Quantum computing threatens existing crypto.</a:t>
            </a:r>
          </a:p>
          <a:p>
            <a:r>
              <a:rPr lang="en-US" dirty="0"/>
              <a:t>PQC provides a </a:t>
            </a:r>
            <a:r>
              <a:rPr lang="en-US" b="1" dirty="0"/>
              <a:t>classical, practical</a:t>
            </a:r>
            <a:r>
              <a:rPr lang="en-US" dirty="0"/>
              <a:t> defense.</a:t>
            </a:r>
          </a:p>
          <a:p>
            <a:r>
              <a:rPr lang="en-US" b="1" dirty="0"/>
              <a:t>Lattice-based schemes</a:t>
            </a:r>
            <a:r>
              <a:rPr lang="en-US" dirty="0"/>
              <a:t> (</a:t>
            </a:r>
            <a:r>
              <a:rPr lang="en-US" dirty="0" err="1"/>
              <a:t>Kyber</a:t>
            </a:r>
            <a:r>
              <a:rPr lang="en-US" dirty="0"/>
              <a:t>, </a:t>
            </a:r>
            <a:r>
              <a:rPr lang="en-US" dirty="0" err="1"/>
              <a:t>Dilithium</a:t>
            </a:r>
            <a:r>
              <a:rPr lang="en-US" dirty="0"/>
              <a:t>) lead the field.</a:t>
            </a:r>
          </a:p>
          <a:p>
            <a:r>
              <a:rPr lang="en-US" dirty="0"/>
              <a:t>Migration requires careful planning and hybrid adoption.</a:t>
            </a:r>
          </a:p>
          <a:p>
            <a:endParaRPr lang="en-IN" dirty="0"/>
          </a:p>
        </p:txBody>
      </p:sp>
    </p:spTree>
    <p:extLst>
      <p:ext uri="{BB962C8B-B14F-4D97-AF65-F5344CB8AC3E}">
        <p14:creationId xmlns:p14="http://schemas.microsoft.com/office/powerpoint/2010/main" val="28774146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18</a:t>
            </a:fld>
            <a:endParaRPr>
              <a:solidFill>
                <a:srgbClr val="000000"/>
              </a:solidFill>
            </a:endParaRPr>
          </a:p>
        </p:txBody>
      </p:sp>
      <p:sp>
        <p:nvSpPr>
          <p:cNvPr id="229" name="Google Shape;229;p17"/>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230" name="Google Shape;230;p17"/>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231" name="Google Shape;231;p17"/>
          <p:cNvPicPr preferRelativeResize="0"/>
          <p:nvPr/>
        </p:nvPicPr>
        <p:blipFill rotWithShape="1">
          <a:blip r:embed="rId3">
            <a:alphaModFix/>
          </a:blip>
          <a:srcRect/>
          <a:stretch/>
        </p:blipFill>
        <p:spPr>
          <a:xfrm>
            <a:off x="467544" y="21827"/>
            <a:ext cx="8496944" cy="6287493"/>
          </a:xfrm>
          <a:prstGeom prst="rect">
            <a:avLst/>
          </a:prstGeom>
          <a:noFill/>
          <a:ln>
            <a:noFill/>
          </a:ln>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180</a:t>
            </a:fld>
            <a:endParaRPr lang="en-US"/>
          </a:p>
        </p:txBody>
      </p:sp>
      <p:sp>
        <p:nvSpPr>
          <p:cNvPr id="4" name="Text Placeholder 3"/>
          <p:cNvSpPr>
            <a:spLocks noGrp="1"/>
          </p:cNvSpPr>
          <p:nvPr>
            <p:ph type="body" idx="1"/>
          </p:nvPr>
        </p:nvSpPr>
        <p:spPr>
          <a:xfrm>
            <a:off x="700004" y="457201"/>
            <a:ext cx="8229600" cy="5393392"/>
          </a:xfrm>
        </p:spPr>
        <p:txBody>
          <a:bodyPr>
            <a:normAutofit fontScale="85000" lnSpcReduction="20000"/>
          </a:bodyPr>
          <a:lstStyle/>
          <a:p>
            <a:r>
              <a:rPr lang="en-US" dirty="0"/>
              <a:t>A multinational hospital network wants to securely share patient data with research institutions for disease prediction studies. </a:t>
            </a:r>
            <a:endParaRPr lang="en-US" dirty="0" smtClean="0"/>
          </a:p>
          <a:p>
            <a:r>
              <a:rPr lang="en-US" dirty="0" smtClean="0"/>
              <a:t>To </a:t>
            </a:r>
            <a:r>
              <a:rPr lang="en-US" dirty="0"/>
              <a:t>ensure privacy and authenticity, each party uses </a:t>
            </a:r>
            <a:r>
              <a:rPr lang="en-US" b="1" dirty="0"/>
              <a:t>post-quantum digital signatures (</a:t>
            </a:r>
            <a:r>
              <a:rPr lang="en-US" b="1" dirty="0" err="1"/>
              <a:t>Dilithium</a:t>
            </a:r>
            <a:r>
              <a:rPr lang="en-US" b="1" dirty="0"/>
              <a:t>)</a:t>
            </a:r>
            <a:r>
              <a:rPr lang="en-US" dirty="0"/>
              <a:t> for authentication and a </a:t>
            </a:r>
            <a:r>
              <a:rPr lang="en-US" b="1" dirty="0"/>
              <a:t>hybrid key exchange (</a:t>
            </a:r>
            <a:r>
              <a:rPr lang="en-US" b="1" dirty="0" err="1"/>
              <a:t>Kyber</a:t>
            </a:r>
            <a:r>
              <a:rPr lang="en-US" b="1" dirty="0"/>
              <a:t> + ECDH)</a:t>
            </a:r>
            <a:r>
              <a:rPr lang="en-US" dirty="0"/>
              <a:t> to establish encryption keys. All patient data is encrypted with </a:t>
            </a:r>
            <a:r>
              <a:rPr lang="en-US" b="1" dirty="0"/>
              <a:t>AES-256-GCM</a:t>
            </a:r>
            <a:r>
              <a:rPr lang="en-US" dirty="0"/>
              <a:t>, and researchers perform computations on the encrypted data using </a:t>
            </a:r>
            <a:r>
              <a:rPr lang="en-US" b="1" dirty="0"/>
              <a:t>homomorphic encryption</a:t>
            </a:r>
            <a:r>
              <a:rPr lang="en-US" dirty="0"/>
              <a:t>, so they never see the raw records</a:t>
            </a:r>
            <a:r>
              <a:rPr lang="en-US" dirty="0" smtClean="0"/>
              <a:t>.</a:t>
            </a:r>
          </a:p>
          <a:p>
            <a:r>
              <a:rPr lang="en-US" smtClean="0"/>
              <a:t> </a:t>
            </a:r>
            <a:r>
              <a:rPr lang="en-US" dirty="0"/>
              <a:t>The hospital also provides </a:t>
            </a:r>
            <a:r>
              <a:rPr lang="en-US" b="1" dirty="0"/>
              <a:t>zero-knowledge proofs</a:t>
            </a:r>
            <a:r>
              <a:rPr lang="en-US" dirty="0"/>
              <a:t> to show that the data is genuine without revealing patient identities</a:t>
            </a:r>
            <a:r>
              <a:rPr lang="en-US"/>
              <a:t>. </a:t>
            </a:r>
            <a:endParaRPr lang="en-US" smtClean="0"/>
          </a:p>
          <a:p>
            <a:r>
              <a:rPr lang="en-US" smtClean="0"/>
              <a:t>This </a:t>
            </a:r>
            <a:r>
              <a:rPr lang="en-US" dirty="0"/>
              <a:t>system offers strong security and privacy but faces challenges such as high computational cost, complex key management, and scalability issues when combining multiple modern cryptographic techniques.</a:t>
            </a:r>
            <a:endParaRPr lang="en-IN" dirty="0"/>
          </a:p>
        </p:txBody>
      </p:sp>
    </p:spTree>
    <p:extLst>
      <p:ext uri="{BB962C8B-B14F-4D97-AF65-F5344CB8AC3E}">
        <p14:creationId xmlns:p14="http://schemas.microsoft.com/office/powerpoint/2010/main" val="414903778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IN" dirty="0" err="1">
                <a:solidFill>
                  <a:srgbClr val="C00000"/>
                </a:solidFill>
                <a:latin typeface="Times New Roman" panose="02020603050405020304" pitchFamily="18" charset="0"/>
                <a:cs typeface="Times New Roman" panose="02020603050405020304" pitchFamily="18" charset="0"/>
              </a:rPr>
              <a:t>Blockchain</a:t>
            </a:r>
            <a:r>
              <a:rPr lang="en-IN" dirty="0">
                <a:solidFill>
                  <a:srgbClr val="C00000"/>
                </a:solidFill>
                <a:latin typeface="Times New Roman" panose="02020603050405020304" pitchFamily="18" charset="0"/>
                <a:cs typeface="Times New Roman" panose="02020603050405020304" pitchFamily="18" charset="0"/>
              </a:rPr>
              <a:t> and Cryptography</a:t>
            </a:r>
          </a:p>
        </p:txBody>
      </p:sp>
      <p:sp>
        <p:nvSpPr>
          <p:cNvPr id="6" name="Subtitle 5"/>
          <p:cNvSpPr>
            <a:spLocks noGrp="1"/>
          </p:cNvSpPr>
          <p:nvPr>
            <p:ph type="subTitle" idx="1"/>
          </p:nvPr>
        </p:nvSpPr>
        <p:spPr/>
        <p:txBody>
          <a:bodyPr/>
          <a:lstStyle/>
          <a:p>
            <a:endParaRPr lang="en-IN"/>
          </a:p>
        </p:txBody>
      </p:sp>
      <p:sp>
        <p:nvSpPr>
          <p:cNvPr id="2" name="Slide Number Placeholder 1"/>
          <p:cNvSpPr>
            <a:spLocks noGrp="1"/>
          </p:cNvSpPr>
          <p:nvPr>
            <p:ph type="sldNum" idx="4294967295"/>
          </p:nvPr>
        </p:nvSpPr>
        <p:spPr>
          <a:xfrm>
            <a:off x="7086600" y="6356350"/>
            <a:ext cx="2057400" cy="365125"/>
          </a:xfrm>
          <a:prstGeom prst="rect">
            <a:avLst/>
          </a:prstGeom>
        </p:spPr>
        <p:txBody>
          <a:bodyPr/>
          <a:lstStyle/>
          <a:p>
            <a:pPr marL="0" lvl="0" indent="0" algn="l" rtl="0">
              <a:spcBef>
                <a:spcPts val="0"/>
              </a:spcBef>
              <a:spcAft>
                <a:spcPts val="0"/>
              </a:spcAft>
              <a:buNone/>
            </a:pPr>
            <a:fld id="{00000000-1234-1234-1234-123412341234}" type="slidenum">
              <a:rPr lang="en-US" smtClean="0"/>
              <a:t>181</a:t>
            </a:fld>
            <a:endParaRPr lang="en-US"/>
          </a:p>
        </p:txBody>
      </p:sp>
    </p:spTree>
    <p:extLst>
      <p:ext uri="{BB962C8B-B14F-4D97-AF65-F5344CB8AC3E}">
        <p14:creationId xmlns:p14="http://schemas.microsoft.com/office/powerpoint/2010/main" val="296658975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182</a:t>
            </a:fld>
            <a:endParaRPr lang="en-US"/>
          </a:p>
        </p:txBody>
      </p:sp>
      <p:sp>
        <p:nvSpPr>
          <p:cNvPr id="3" name="Title 2"/>
          <p:cNvSpPr>
            <a:spLocks noGrp="1"/>
          </p:cNvSpPr>
          <p:nvPr>
            <p:ph type="title"/>
          </p:nvPr>
        </p:nvSpPr>
        <p:spPr/>
        <p:txBody>
          <a:bodyPr/>
          <a:lstStyle/>
          <a:p>
            <a:r>
              <a:rPr lang="en-IN" dirty="0" smtClean="0"/>
              <a:t>What is </a:t>
            </a:r>
            <a:r>
              <a:rPr lang="en-IN" dirty="0" err="1" smtClean="0"/>
              <a:t>blockchain</a:t>
            </a:r>
            <a:r>
              <a:rPr lang="en-IN" dirty="0" smtClean="0"/>
              <a:t>?</a:t>
            </a:r>
            <a:endParaRPr lang="en-IN" dirty="0"/>
          </a:p>
        </p:txBody>
      </p:sp>
      <p:sp>
        <p:nvSpPr>
          <p:cNvPr id="4" name="Text Placeholder 3"/>
          <p:cNvSpPr>
            <a:spLocks noGrp="1"/>
          </p:cNvSpPr>
          <p:nvPr>
            <p:ph type="body" idx="1"/>
          </p:nvPr>
        </p:nvSpPr>
        <p:spPr/>
        <p:txBody>
          <a:bodyPr>
            <a:normAutofit/>
          </a:bodyPr>
          <a:lstStyle/>
          <a:p>
            <a:r>
              <a:rPr lang="en-US" dirty="0" err="1"/>
              <a:t>Blockchain</a:t>
            </a:r>
            <a:r>
              <a:rPr lang="en-US" dirty="0"/>
              <a:t> is a </a:t>
            </a:r>
            <a:r>
              <a:rPr lang="en-US" b="1" dirty="0"/>
              <a:t>distributed digital ledger</a:t>
            </a:r>
            <a:r>
              <a:rPr lang="en-US" dirty="0"/>
              <a:t> — a system for recording transactions securely, transparently, and without a central </a:t>
            </a:r>
            <a:r>
              <a:rPr lang="en-US" dirty="0" smtClean="0"/>
              <a:t>authority.</a:t>
            </a:r>
          </a:p>
          <a:p>
            <a:r>
              <a:rPr lang="en-US" dirty="0" err="1" smtClean="0"/>
              <a:t>Blockchain</a:t>
            </a:r>
            <a:r>
              <a:rPr lang="en-US" dirty="0" smtClean="0"/>
              <a:t> </a:t>
            </a:r>
            <a:r>
              <a:rPr lang="en-US" dirty="0"/>
              <a:t>is a chain of cryptographically secured blocks,</a:t>
            </a:r>
            <a:br>
              <a:rPr lang="en-US" dirty="0"/>
            </a:br>
            <a:r>
              <a:rPr lang="en-US" dirty="0"/>
              <a:t>where each block stores verified transactions, linked together to prevent tampering.</a:t>
            </a:r>
          </a:p>
          <a:p>
            <a:r>
              <a:rPr lang="en-US" dirty="0"/>
              <a:t>It achieves trust </a:t>
            </a:r>
            <a:r>
              <a:rPr lang="en-US" b="1" u="sng" dirty="0"/>
              <a:t>without</a:t>
            </a:r>
            <a:r>
              <a:rPr lang="en-US" dirty="0"/>
              <a:t> a central authority using hash functions, digital signatures, and consensus protocols.</a:t>
            </a:r>
          </a:p>
          <a:p>
            <a:endParaRPr lang="en-IN" dirty="0"/>
          </a:p>
        </p:txBody>
      </p:sp>
    </p:spTree>
    <p:extLst>
      <p:ext uri="{BB962C8B-B14F-4D97-AF65-F5344CB8AC3E}">
        <p14:creationId xmlns:p14="http://schemas.microsoft.com/office/powerpoint/2010/main" val="379562878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183</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lstStyle/>
          <a:p>
            <a:endParaRPr lang="en-IN"/>
          </a:p>
        </p:txBody>
      </p:sp>
      <p:pic>
        <p:nvPicPr>
          <p:cNvPr id="5122" name="Picture 2" descr="CENTRE OF EXCELLENCE IN BLOCKCHAIN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165" y="1044575"/>
            <a:ext cx="7958130" cy="504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1447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184</a:t>
            </a:fld>
            <a:endParaRPr lang="en-US"/>
          </a:p>
        </p:txBody>
      </p:sp>
      <p:sp>
        <p:nvSpPr>
          <p:cNvPr id="3" name="Title 2"/>
          <p:cNvSpPr>
            <a:spLocks noGrp="1"/>
          </p:cNvSpPr>
          <p:nvPr>
            <p:ph type="title"/>
          </p:nvPr>
        </p:nvSpPr>
        <p:spPr/>
        <p:txBody>
          <a:bodyPr/>
          <a:lstStyle/>
          <a:p>
            <a:r>
              <a:rPr lang="en-US" dirty="0"/>
              <a:t>How </a:t>
            </a:r>
            <a:r>
              <a:rPr lang="en-US" dirty="0" err="1"/>
              <a:t>Blockchain</a:t>
            </a:r>
            <a:r>
              <a:rPr lang="en-US" dirty="0"/>
              <a:t> Works — Simplified Example</a:t>
            </a:r>
            <a:endParaRPr lang="en-IN" dirty="0"/>
          </a:p>
        </p:txBody>
      </p:sp>
      <p:sp>
        <p:nvSpPr>
          <p:cNvPr id="4" name="Text Placeholder 3"/>
          <p:cNvSpPr>
            <a:spLocks noGrp="1"/>
          </p:cNvSpPr>
          <p:nvPr>
            <p:ph type="body" idx="1"/>
          </p:nvPr>
        </p:nvSpPr>
        <p:spPr/>
        <p:txBody>
          <a:bodyPr/>
          <a:lstStyle/>
          <a:p>
            <a:r>
              <a:rPr lang="en-IN" dirty="0"/>
              <a:t>Step 1: Transactions </a:t>
            </a:r>
            <a:r>
              <a:rPr lang="en-IN" dirty="0" smtClean="0"/>
              <a:t>Happen</a:t>
            </a:r>
          </a:p>
          <a:p>
            <a:r>
              <a:rPr lang="en-US" dirty="0"/>
              <a:t>Step 2: Transactions Are Collected Into a </a:t>
            </a:r>
            <a:r>
              <a:rPr lang="en-US" dirty="0" smtClean="0"/>
              <a:t>Block</a:t>
            </a:r>
          </a:p>
          <a:p>
            <a:r>
              <a:rPr lang="en-US" dirty="0"/>
              <a:t>Step 3: Consensus – Validating the </a:t>
            </a:r>
            <a:r>
              <a:rPr lang="en-US" dirty="0" smtClean="0"/>
              <a:t>Block</a:t>
            </a:r>
          </a:p>
          <a:p>
            <a:r>
              <a:rPr lang="en-US" dirty="0"/>
              <a:t>Step 4: Adding the Block to the </a:t>
            </a:r>
            <a:r>
              <a:rPr lang="en-US" dirty="0" smtClean="0"/>
              <a:t>Chain</a:t>
            </a:r>
          </a:p>
          <a:p>
            <a:r>
              <a:rPr lang="en-US" dirty="0"/>
              <a:t>Step 5: Immutable, Transparent Ledger</a:t>
            </a:r>
            <a:endParaRPr lang="en-IN" dirty="0"/>
          </a:p>
        </p:txBody>
      </p:sp>
    </p:spTree>
    <p:extLst>
      <p:ext uri="{BB962C8B-B14F-4D97-AF65-F5344CB8AC3E}">
        <p14:creationId xmlns:p14="http://schemas.microsoft.com/office/powerpoint/2010/main" val="18790364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185</a:t>
            </a:fld>
            <a:endParaRPr lang="en-US"/>
          </a:p>
        </p:txBody>
      </p:sp>
      <p:sp>
        <p:nvSpPr>
          <p:cNvPr id="3" name="Title 2"/>
          <p:cNvSpPr>
            <a:spLocks noGrp="1"/>
          </p:cNvSpPr>
          <p:nvPr>
            <p:ph type="title"/>
          </p:nvPr>
        </p:nvSpPr>
        <p:spPr/>
        <p:txBody>
          <a:bodyPr/>
          <a:lstStyle/>
          <a:p>
            <a:r>
              <a:rPr lang="en-US" b="1" dirty="0"/>
              <a:t>Step 1: C</a:t>
            </a:r>
            <a:r>
              <a:rPr lang="en-US" b="1" dirty="0" smtClean="0"/>
              <a:t>reate a Transaction</a:t>
            </a:r>
            <a:endParaRPr lang="en-IN" dirty="0"/>
          </a:p>
        </p:txBody>
      </p:sp>
      <p:sp>
        <p:nvSpPr>
          <p:cNvPr id="4" name="Text Placeholder 3"/>
          <p:cNvSpPr>
            <a:spLocks noGrp="1"/>
          </p:cNvSpPr>
          <p:nvPr>
            <p:ph type="body" idx="1"/>
          </p:nvPr>
        </p:nvSpPr>
        <p:spPr/>
        <p:txBody>
          <a:bodyPr>
            <a:normAutofit lnSpcReduction="10000"/>
          </a:bodyPr>
          <a:lstStyle/>
          <a:p>
            <a:r>
              <a:rPr lang="en-US" dirty="0" smtClean="0"/>
              <a:t>Alice </a:t>
            </a:r>
            <a:r>
              <a:rPr lang="en-US" dirty="0"/>
              <a:t>wants to send </a:t>
            </a:r>
            <a:r>
              <a:rPr lang="en-US" b="1" dirty="0"/>
              <a:t>5 coins</a:t>
            </a:r>
            <a:r>
              <a:rPr lang="en-US" dirty="0"/>
              <a:t> to Bob.</a:t>
            </a:r>
          </a:p>
          <a:p>
            <a:r>
              <a:rPr lang="en-US" dirty="0"/>
              <a:t>She creates a </a:t>
            </a:r>
            <a:r>
              <a:rPr lang="en-US" b="1" dirty="0"/>
              <a:t>transaction</a:t>
            </a:r>
            <a:r>
              <a:rPr lang="en-US" dirty="0"/>
              <a:t> that says:</a:t>
            </a:r>
          </a:p>
          <a:p>
            <a:r>
              <a:rPr lang="en-US" dirty="0"/>
              <a:t>“Alice → Bob: 5 coins”</a:t>
            </a:r>
          </a:p>
          <a:p>
            <a:r>
              <a:rPr lang="en-US" dirty="0"/>
              <a:t>She then </a:t>
            </a:r>
            <a:r>
              <a:rPr lang="en-US" b="1" dirty="0"/>
              <a:t>digitally signs</a:t>
            </a:r>
            <a:r>
              <a:rPr lang="en-US" dirty="0"/>
              <a:t> it with her private key (so everyone knows it’s really from her).</a:t>
            </a:r>
          </a:p>
          <a:p>
            <a:r>
              <a:rPr lang="en-US" dirty="0"/>
              <a:t>✅ </a:t>
            </a:r>
            <a:r>
              <a:rPr lang="en-US" b="1" dirty="0"/>
              <a:t>Cryptography used:</a:t>
            </a:r>
            <a:endParaRPr lang="en-US" dirty="0"/>
          </a:p>
          <a:p>
            <a:r>
              <a:rPr lang="en-US" b="1" dirty="0"/>
              <a:t>Digital signatures</a:t>
            </a:r>
            <a:r>
              <a:rPr lang="en-US" dirty="0"/>
              <a:t> ensure </a:t>
            </a:r>
            <a:r>
              <a:rPr lang="en-US" i="1" dirty="0"/>
              <a:t>authenticity</a:t>
            </a:r>
            <a:r>
              <a:rPr lang="en-US" dirty="0"/>
              <a:t> (no one can fake Alice’s identity).</a:t>
            </a:r>
          </a:p>
          <a:p>
            <a:r>
              <a:rPr lang="en-US" b="1" dirty="0"/>
              <a:t>Public key</a:t>
            </a:r>
            <a:r>
              <a:rPr lang="en-US" dirty="0"/>
              <a:t> allows anyone to verify the transaction.</a:t>
            </a:r>
          </a:p>
          <a:p>
            <a:endParaRPr lang="en-IN" dirty="0"/>
          </a:p>
        </p:txBody>
      </p:sp>
    </p:spTree>
    <p:extLst>
      <p:ext uri="{BB962C8B-B14F-4D97-AF65-F5344CB8AC3E}">
        <p14:creationId xmlns:p14="http://schemas.microsoft.com/office/powerpoint/2010/main" val="14216962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186</a:t>
            </a:fld>
            <a:endParaRPr lang="en-US"/>
          </a:p>
        </p:txBody>
      </p:sp>
      <p:sp>
        <p:nvSpPr>
          <p:cNvPr id="3" name="Title 2"/>
          <p:cNvSpPr>
            <a:spLocks noGrp="1"/>
          </p:cNvSpPr>
          <p:nvPr>
            <p:ph type="title"/>
          </p:nvPr>
        </p:nvSpPr>
        <p:spPr/>
        <p:txBody>
          <a:bodyPr/>
          <a:lstStyle/>
          <a:p>
            <a:r>
              <a:rPr lang="en-US" b="1" dirty="0"/>
              <a:t>Step 2: Transactions Are Collected Into a </a:t>
            </a:r>
            <a:r>
              <a:rPr lang="en-US" b="1" dirty="0" smtClean="0"/>
              <a:t>Block</a:t>
            </a:r>
            <a:endParaRPr lang="en-IN" dirty="0"/>
          </a:p>
        </p:txBody>
      </p:sp>
      <p:sp>
        <p:nvSpPr>
          <p:cNvPr id="4" name="Text Placeholder 3"/>
          <p:cNvSpPr>
            <a:spLocks noGrp="1"/>
          </p:cNvSpPr>
          <p:nvPr>
            <p:ph type="body" idx="1"/>
          </p:nvPr>
        </p:nvSpPr>
        <p:spPr>
          <a:xfrm>
            <a:off x="700004" y="1324629"/>
            <a:ext cx="8229600" cy="5128126"/>
          </a:xfrm>
        </p:spPr>
        <p:txBody>
          <a:bodyPr>
            <a:normAutofit lnSpcReduction="10000"/>
          </a:bodyPr>
          <a:lstStyle/>
          <a:p>
            <a:r>
              <a:rPr lang="en-US" dirty="0" smtClean="0"/>
              <a:t>Many </a:t>
            </a:r>
            <a:r>
              <a:rPr lang="en-US" dirty="0"/>
              <a:t>transactions from different users are collected together by a “miner” (or validator) into a </a:t>
            </a:r>
            <a:r>
              <a:rPr lang="en-US" b="1" dirty="0"/>
              <a:t>block</a:t>
            </a:r>
            <a:r>
              <a:rPr lang="en-US" dirty="0" smtClean="0"/>
              <a:t>.</a:t>
            </a:r>
          </a:p>
          <a:p>
            <a:endParaRPr lang="en-US" dirty="0"/>
          </a:p>
          <a:p>
            <a:endParaRPr lang="en-US" b="1" dirty="0" smtClean="0"/>
          </a:p>
          <a:p>
            <a:endParaRPr lang="en-US" b="1" dirty="0"/>
          </a:p>
          <a:p>
            <a:r>
              <a:rPr lang="en-US" b="1" dirty="0" smtClean="0"/>
              <a:t>Cryptography </a:t>
            </a:r>
            <a:r>
              <a:rPr lang="en-US" b="1" dirty="0"/>
              <a:t>used:</a:t>
            </a:r>
            <a:endParaRPr lang="en-US" dirty="0"/>
          </a:p>
          <a:p>
            <a:pPr lvl="1"/>
            <a:r>
              <a:rPr lang="en-US" dirty="0"/>
              <a:t>The miner computes a </a:t>
            </a:r>
            <a:r>
              <a:rPr lang="en-US" b="1" dirty="0"/>
              <a:t>hash</a:t>
            </a:r>
            <a:r>
              <a:rPr lang="en-US" dirty="0"/>
              <a:t> (unique fingerprint) of all the block’s contents.</a:t>
            </a:r>
          </a:p>
          <a:p>
            <a:pPr lvl="1"/>
            <a:r>
              <a:rPr lang="en-US" dirty="0"/>
              <a:t>Each block includes the </a:t>
            </a:r>
            <a:r>
              <a:rPr lang="en-US" b="1" dirty="0"/>
              <a:t>hash of the previous block</a:t>
            </a:r>
            <a:r>
              <a:rPr lang="en-US" dirty="0"/>
              <a:t>, linking them together like a chain.</a:t>
            </a:r>
          </a:p>
          <a:p>
            <a:pPr lvl="2"/>
            <a:r>
              <a:rPr lang="en-US" dirty="0"/>
              <a:t>That’s why it’s called a </a:t>
            </a:r>
            <a:r>
              <a:rPr lang="en-US" b="1" dirty="0" err="1"/>
              <a:t>blockchain</a:t>
            </a:r>
            <a:r>
              <a:rPr lang="en-US" dirty="0" smtClean="0"/>
              <a:t>!</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636" y="2396836"/>
            <a:ext cx="26924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77058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187</a:t>
            </a:fld>
            <a:endParaRPr lang="en-US"/>
          </a:p>
        </p:txBody>
      </p:sp>
      <p:sp>
        <p:nvSpPr>
          <p:cNvPr id="3" name="Title 2"/>
          <p:cNvSpPr>
            <a:spLocks noGrp="1"/>
          </p:cNvSpPr>
          <p:nvPr>
            <p:ph type="title"/>
          </p:nvPr>
        </p:nvSpPr>
        <p:spPr/>
        <p:txBody>
          <a:bodyPr/>
          <a:lstStyle/>
          <a:p>
            <a:r>
              <a:rPr lang="en-US" b="1" dirty="0"/>
              <a:t>Step 3: Consensus – Validating the </a:t>
            </a:r>
            <a:r>
              <a:rPr lang="en-US" b="1" dirty="0" smtClean="0"/>
              <a:t>Block</a:t>
            </a:r>
            <a:endParaRPr lang="en-IN" dirty="0"/>
          </a:p>
        </p:txBody>
      </p:sp>
      <p:sp>
        <p:nvSpPr>
          <p:cNvPr id="4" name="Text Placeholder 3"/>
          <p:cNvSpPr>
            <a:spLocks noGrp="1"/>
          </p:cNvSpPr>
          <p:nvPr>
            <p:ph type="body" idx="1"/>
          </p:nvPr>
        </p:nvSpPr>
        <p:spPr/>
        <p:txBody>
          <a:bodyPr>
            <a:normAutofit fontScale="92500" lnSpcReduction="10000"/>
          </a:bodyPr>
          <a:lstStyle/>
          <a:p>
            <a:r>
              <a:rPr lang="en-US" b="1" dirty="0" smtClean="0"/>
              <a:t>Consensus - </a:t>
            </a:r>
            <a:r>
              <a:rPr lang="en-US" dirty="0" smtClean="0"/>
              <a:t>Before </a:t>
            </a:r>
            <a:r>
              <a:rPr lang="en-US" dirty="0"/>
              <a:t>the new block is added to the </a:t>
            </a:r>
            <a:r>
              <a:rPr lang="en-US" dirty="0" err="1"/>
              <a:t>blockchain</a:t>
            </a:r>
            <a:r>
              <a:rPr lang="en-US" dirty="0"/>
              <a:t>, the network must </a:t>
            </a:r>
            <a:r>
              <a:rPr lang="en-US" b="1" dirty="0"/>
              <a:t>agree</a:t>
            </a:r>
            <a:r>
              <a:rPr lang="en-US" dirty="0"/>
              <a:t> that it’s valid</a:t>
            </a:r>
            <a:r>
              <a:rPr lang="en-US" dirty="0" smtClean="0"/>
              <a:t>..</a:t>
            </a:r>
            <a:endParaRPr lang="en-US" dirty="0"/>
          </a:p>
          <a:p>
            <a:r>
              <a:rPr lang="en-US" dirty="0"/>
              <a:t>Two common methods:</a:t>
            </a:r>
          </a:p>
          <a:p>
            <a:pPr lvl="1"/>
            <a:r>
              <a:rPr lang="en-US" b="1" dirty="0"/>
              <a:t>Proof of Work (</a:t>
            </a:r>
            <a:r>
              <a:rPr lang="en-US" b="1" dirty="0" err="1"/>
              <a:t>PoW</a:t>
            </a:r>
            <a:r>
              <a:rPr lang="en-US" b="1" dirty="0"/>
              <a:t>):</a:t>
            </a:r>
            <a:r>
              <a:rPr lang="en-US" dirty="0"/>
              <a:t> Miners solve a hard math puzzle using hash functions (used in Bitcoin).</a:t>
            </a:r>
          </a:p>
          <a:p>
            <a:pPr lvl="1"/>
            <a:r>
              <a:rPr lang="en-US" b="1" dirty="0"/>
              <a:t>Proof of Stake (</a:t>
            </a:r>
            <a:r>
              <a:rPr lang="en-US" b="1" dirty="0" err="1"/>
              <a:t>PoS</a:t>
            </a:r>
            <a:r>
              <a:rPr lang="en-US" b="1" dirty="0"/>
              <a:t>):</a:t>
            </a:r>
            <a:r>
              <a:rPr lang="en-US" dirty="0"/>
              <a:t> Validators are chosen based on how many coins they stake (used in </a:t>
            </a:r>
            <a:r>
              <a:rPr lang="en-US" dirty="0" err="1"/>
              <a:t>Ethereum</a:t>
            </a:r>
            <a:r>
              <a:rPr lang="en-US" dirty="0"/>
              <a:t>).</a:t>
            </a:r>
          </a:p>
          <a:p>
            <a:r>
              <a:rPr lang="en-US" dirty="0"/>
              <a:t>Once the block is verified by the network, it is </a:t>
            </a:r>
            <a:r>
              <a:rPr lang="en-US" b="1" dirty="0"/>
              <a:t>added to the chain</a:t>
            </a:r>
            <a:r>
              <a:rPr lang="en-US" dirty="0"/>
              <a:t>.</a:t>
            </a:r>
          </a:p>
          <a:p>
            <a:r>
              <a:rPr lang="en-US" b="1" dirty="0" smtClean="0"/>
              <a:t>Cryptography </a:t>
            </a:r>
            <a:r>
              <a:rPr lang="en-US" b="1" dirty="0"/>
              <a:t>used:</a:t>
            </a:r>
            <a:endParaRPr lang="en-US" dirty="0"/>
          </a:p>
          <a:p>
            <a:pPr lvl="1"/>
            <a:r>
              <a:rPr lang="en-US" dirty="0"/>
              <a:t>Hash puzzles and digital signatures prevent tampering and cheating.</a:t>
            </a:r>
          </a:p>
          <a:p>
            <a:pPr marL="50800" indent="0">
              <a:buNone/>
            </a:pPr>
            <a:endParaRPr lang="en-IN" dirty="0"/>
          </a:p>
        </p:txBody>
      </p:sp>
    </p:spTree>
    <p:extLst>
      <p:ext uri="{BB962C8B-B14F-4D97-AF65-F5344CB8AC3E}">
        <p14:creationId xmlns:p14="http://schemas.microsoft.com/office/powerpoint/2010/main" val="2484279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188</a:t>
            </a:fld>
            <a:endParaRPr lang="en-US"/>
          </a:p>
        </p:txBody>
      </p:sp>
      <p:sp>
        <p:nvSpPr>
          <p:cNvPr id="3" name="Title 2"/>
          <p:cNvSpPr>
            <a:spLocks noGrp="1"/>
          </p:cNvSpPr>
          <p:nvPr>
            <p:ph type="title"/>
          </p:nvPr>
        </p:nvSpPr>
        <p:spPr/>
        <p:txBody>
          <a:bodyPr/>
          <a:lstStyle/>
          <a:p>
            <a:r>
              <a:rPr lang="en-US" b="1" dirty="0"/>
              <a:t>Step 4: Adding the Block to the </a:t>
            </a:r>
            <a:r>
              <a:rPr lang="en-US" b="1" dirty="0" smtClean="0"/>
              <a:t>Chain</a:t>
            </a:r>
            <a:endParaRPr lang="en-IN" dirty="0"/>
          </a:p>
        </p:txBody>
      </p:sp>
      <p:sp>
        <p:nvSpPr>
          <p:cNvPr id="4" name="Text Placeholder 3"/>
          <p:cNvSpPr>
            <a:spLocks noGrp="1"/>
          </p:cNvSpPr>
          <p:nvPr>
            <p:ph type="body" idx="1"/>
          </p:nvPr>
        </p:nvSpPr>
        <p:spPr>
          <a:xfrm>
            <a:off x="700004" y="1324629"/>
            <a:ext cx="8229600" cy="4972262"/>
          </a:xfrm>
        </p:spPr>
        <p:txBody>
          <a:bodyPr>
            <a:normAutofit fontScale="92500" lnSpcReduction="20000"/>
          </a:bodyPr>
          <a:lstStyle/>
          <a:p>
            <a:r>
              <a:rPr lang="en-US" dirty="0" smtClean="0"/>
              <a:t>Now </a:t>
            </a:r>
            <a:r>
              <a:rPr lang="en-US" dirty="0"/>
              <a:t>that everyone agrees, the block is added to the </a:t>
            </a:r>
            <a:r>
              <a:rPr lang="en-US" dirty="0" err="1"/>
              <a:t>blockchain</a:t>
            </a:r>
            <a:r>
              <a:rPr lang="en-US" dirty="0" smtClean="0"/>
              <a:t>:</a:t>
            </a:r>
          </a:p>
          <a:p>
            <a:endParaRPr lang="en-US" dirty="0" smtClean="0"/>
          </a:p>
          <a:p>
            <a:endParaRPr lang="en-US" dirty="0"/>
          </a:p>
          <a:p>
            <a:endParaRPr lang="en-US" dirty="0"/>
          </a:p>
          <a:p>
            <a:r>
              <a:rPr lang="en-US" dirty="0"/>
              <a:t>Each block’s hash depends on the data inside it </a:t>
            </a:r>
            <a:r>
              <a:rPr lang="en-US" b="1" dirty="0"/>
              <a:t>and</a:t>
            </a:r>
            <a:r>
              <a:rPr lang="en-US" dirty="0"/>
              <a:t> the previous block’s hash.</a:t>
            </a:r>
            <a:br>
              <a:rPr lang="en-US" dirty="0"/>
            </a:br>
            <a:r>
              <a:rPr lang="en-US" dirty="0">
                <a:solidFill>
                  <a:srgbClr val="C00000"/>
                </a:solidFill>
              </a:rPr>
              <a:t>If anyone tries to change even one transaction, the hash changes — breaking the chain and alerting everyone</a:t>
            </a:r>
            <a:r>
              <a:rPr lang="en-US" dirty="0"/>
              <a:t>.</a:t>
            </a:r>
          </a:p>
          <a:p>
            <a:r>
              <a:rPr lang="en-US" b="1" dirty="0" smtClean="0"/>
              <a:t>Cryptography </a:t>
            </a:r>
            <a:r>
              <a:rPr lang="en-US" b="1" dirty="0"/>
              <a:t>used:</a:t>
            </a:r>
            <a:endParaRPr lang="en-US" dirty="0"/>
          </a:p>
          <a:p>
            <a:r>
              <a:rPr lang="en-US" b="1" dirty="0"/>
              <a:t>Hash functions</a:t>
            </a:r>
            <a:r>
              <a:rPr lang="en-US" dirty="0"/>
              <a:t> (e.g., SHA-256) guarantee </a:t>
            </a:r>
            <a:r>
              <a:rPr lang="en-US" i="1" dirty="0"/>
              <a:t>data integrity and immutability</a:t>
            </a:r>
            <a:r>
              <a:rPr lang="en-US" dirty="0" smtClean="0"/>
              <a: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443" y="2046431"/>
            <a:ext cx="2520950"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663006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189</a:t>
            </a:fld>
            <a:endParaRPr lang="en-US"/>
          </a:p>
        </p:txBody>
      </p:sp>
      <p:sp>
        <p:nvSpPr>
          <p:cNvPr id="3" name="Title 2"/>
          <p:cNvSpPr>
            <a:spLocks noGrp="1"/>
          </p:cNvSpPr>
          <p:nvPr>
            <p:ph type="title"/>
          </p:nvPr>
        </p:nvSpPr>
        <p:spPr/>
        <p:txBody>
          <a:bodyPr/>
          <a:lstStyle/>
          <a:p>
            <a:r>
              <a:rPr lang="en-US" b="1" dirty="0"/>
              <a:t>Step 5: Immutable, Transparent </a:t>
            </a:r>
            <a:r>
              <a:rPr lang="en-US" b="1" dirty="0" smtClean="0"/>
              <a:t>Ledger</a:t>
            </a:r>
            <a:endParaRPr lang="en-IN" dirty="0"/>
          </a:p>
        </p:txBody>
      </p:sp>
      <p:sp>
        <p:nvSpPr>
          <p:cNvPr id="4" name="Text Placeholder 3"/>
          <p:cNvSpPr>
            <a:spLocks noGrp="1"/>
          </p:cNvSpPr>
          <p:nvPr>
            <p:ph type="body" idx="1"/>
          </p:nvPr>
        </p:nvSpPr>
        <p:spPr/>
        <p:txBody>
          <a:bodyPr/>
          <a:lstStyle/>
          <a:p>
            <a:r>
              <a:rPr lang="en-US" dirty="0" smtClean="0"/>
              <a:t>Every </a:t>
            </a:r>
            <a:r>
              <a:rPr lang="en-US" dirty="0"/>
              <a:t>participant in the network has a </a:t>
            </a:r>
            <a:r>
              <a:rPr lang="en-US" b="1" dirty="0"/>
              <a:t>copy of the </a:t>
            </a:r>
            <a:r>
              <a:rPr lang="en-US" b="1" dirty="0" err="1"/>
              <a:t>blockchain</a:t>
            </a:r>
            <a:r>
              <a:rPr lang="en-US" dirty="0"/>
              <a:t>.</a:t>
            </a:r>
          </a:p>
          <a:p>
            <a:r>
              <a:rPr lang="en-US" dirty="0"/>
              <a:t>Everyone can verify all past transactions.</a:t>
            </a:r>
          </a:p>
          <a:p>
            <a:r>
              <a:rPr lang="en-US" dirty="0"/>
              <a:t>No one can secretly alter past data, because it would change every hash afterward.</a:t>
            </a:r>
          </a:p>
          <a:p>
            <a:endParaRPr lang="en-IN" dirty="0"/>
          </a:p>
        </p:txBody>
      </p:sp>
    </p:spTree>
    <p:extLst>
      <p:ext uri="{BB962C8B-B14F-4D97-AF65-F5344CB8AC3E}">
        <p14:creationId xmlns:p14="http://schemas.microsoft.com/office/powerpoint/2010/main" val="3767503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18" descr="how quantum cryptography works explained"/>
          <p:cNvPicPr preferRelativeResize="0"/>
          <p:nvPr/>
        </p:nvPicPr>
        <p:blipFill rotWithShape="1">
          <a:blip r:embed="rId3">
            <a:alphaModFix/>
          </a:blip>
          <a:srcRect/>
          <a:stretch/>
        </p:blipFill>
        <p:spPr>
          <a:xfrm>
            <a:off x="359736" y="0"/>
            <a:ext cx="8604751" cy="6248404"/>
          </a:xfrm>
          <a:prstGeom prst="rect">
            <a:avLst/>
          </a:prstGeom>
          <a:noFill/>
          <a:ln>
            <a:noFill/>
          </a:ln>
        </p:spPr>
      </p:pic>
      <p:sp>
        <p:nvSpPr>
          <p:cNvPr id="237" name="Google Shape;237;p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19</a:t>
            </a:fld>
            <a:endParaRPr>
              <a:solidFill>
                <a:srgbClr val="000000"/>
              </a:solidFill>
            </a:endParaRPr>
          </a:p>
        </p:txBody>
      </p:sp>
      <p:sp>
        <p:nvSpPr>
          <p:cNvPr id="238" name="Google Shape;238;p18"/>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239" name="Google Shape;239;p18"/>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190</a:t>
            </a:fld>
            <a:endParaRPr lang="en-US"/>
          </a:p>
        </p:txBody>
      </p:sp>
      <p:sp>
        <p:nvSpPr>
          <p:cNvPr id="3" name="Title 2"/>
          <p:cNvSpPr>
            <a:spLocks noGrp="1"/>
          </p:cNvSpPr>
          <p:nvPr>
            <p:ph type="title"/>
          </p:nvPr>
        </p:nvSpPr>
        <p:spPr/>
        <p:txBody>
          <a:bodyPr/>
          <a:lstStyle/>
          <a:p>
            <a:r>
              <a:rPr lang="en-IN" dirty="0" smtClean="0"/>
              <a:t>Trace the transaction</a:t>
            </a:r>
            <a:endParaRPr lang="en-IN" dirty="0"/>
          </a:p>
        </p:txBody>
      </p:sp>
      <p:sp>
        <p:nvSpPr>
          <p:cNvPr id="4" name="Text Placeholder 3"/>
          <p:cNvSpPr>
            <a:spLocks noGrp="1"/>
          </p:cNvSpPr>
          <p:nvPr>
            <p:ph type="body" idx="1"/>
          </p:nvPr>
        </p:nvSpPr>
        <p:spPr/>
        <p:txBody>
          <a:bodyPr/>
          <a:lstStyle/>
          <a:p>
            <a:r>
              <a:rPr lang="en-US" dirty="0" smtClean="0"/>
              <a:t>Alice </a:t>
            </a:r>
            <a:r>
              <a:rPr lang="en-US" dirty="0"/>
              <a:t>signs and sends the transaction.</a:t>
            </a:r>
          </a:p>
          <a:p>
            <a:r>
              <a:rPr lang="en-US" dirty="0"/>
              <a:t>Miners verify her signature and add it to the next block.</a:t>
            </a:r>
          </a:p>
          <a:p>
            <a:r>
              <a:rPr lang="en-US" dirty="0"/>
              <a:t>Once the block is confirmed and added to the </a:t>
            </a:r>
            <a:r>
              <a:rPr lang="en-US" dirty="0" err="1"/>
              <a:t>blockchain</a:t>
            </a:r>
            <a:r>
              <a:rPr lang="en-US" dirty="0"/>
              <a:t>, Bob now owns 5 coins.</a:t>
            </a:r>
          </a:p>
          <a:p>
            <a:r>
              <a:rPr lang="en-US" dirty="0"/>
              <a:t>Everyone can see this transaction on the public ledger — but Alice’s private key remains secret.</a:t>
            </a:r>
          </a:p>
          <a:p>
            <a:endParaRPr lang="en-IN" dirty="0"/>
          </a:p>
        </p:txBody>
      </p:sp>
    </p:spTree>
    <p:extLst>
      <p:ext uri="{BB962C8B-B14F-4D97-AF65-F5344CB8AC3E}">
        <p14:creationId xmlns:p14="http://schemas.microsoft.com/office/powerpoint/2010/main" val="190451786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191</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lstStyle/>
          <a:p>
            <a:endParaRPr lang="en-IN"/>
          </a:p>
        </p:txBody>
      </p:sp>
      <p:pic>
        <p:nvPicPr>
          <p:cNvPr id="6148" name="Picture 4" descr="Blockchain Wor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6408"/>
            <a:ext cx="9199984" cy="459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7126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192</a:t>
            </a:fld>
            <a:endParaRPr lang="en-US"/>
          </a:p>
        </p:txBody>
      </p:sp>
      <p:sp>
        <p:nvSpPr>
          <p:cNvPr id="3" name="Title 2"/>
          <p:cNvSpPr>
            <a:spLocks noGrp="1"/>
          </p:cNvSpPr>
          <p:nvPr>
            <p:ph type="title"/>
          </p:nvPr>
        </p:nvSpPr>
        <p:spPr/>
        <p:txBody>
          <a:bodyPr/>
          <a:lstStyle/>
          <a:p>
            <a:r>
              <a:rPr lang="en-IN" dirty="0" smtClean="0"/>
              <a:t>Methods used in </a:t>
            </a:r>
            <a:r>
              <a:rPr lang="en-IN" dirty="0" err="1" smtClean="0"/>
              <a:t>Blockchain</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3405127718"/>
              </p:ext>
            </p:extLst>
          </p:nvPr>
        </p:nvGraphicFramePr>
        <p:xfrm>
          <a:off x="728518" y="1092634"/>
          <a:ext cx="8093364" cy="5293420"/>
        </p:xfrm>
        <a:graphic>
          <a:graphicData uri="http://schemas.openxmlformats.org/drawingml/2006/table">
            <a:tbl>
              <a:tblPr>
                <a:tableStyleId>{5C22544A-7EE6-4342-B048-85BDC9FD1C3A}</a:tableStyleId>
              </a:tblPr>
              <a:tblGrid>
                <a:gridCol w="1464346"/>
                <a:gridCol w="3931230"/>
                <a:gridCol w="2697788"/>
              </a:tblGrid>
              <a:tr h="227752">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Method</a:t>
                      </a:r>
                      <a:endParaRPr lang="en-IN" sz="1600" b="1" i="0" u="none" strike="noStrike">
                        <a:solidFill>
                          <a:srgbClr val="000000"/>
                        </a:solidFill>
                        <a:effectLst/>
                        <a:latin typeface="Times New Roman" panose="02020603050405020304" pitchFamily="18" charset="0"/>
                        <a:cs typeface="Times New Roman" panose="02020603050405020304" pitchFamily="18" charset="0"/>
                      </a:endParaRPr>
                    </a:p>
                  </a:txBody>
                  <a:tcPr marL="2738" marR="2738" marT="2738" marB="0" anchor="ct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Description</a:t>
                      </a:r>
                      <a:endParaRPr lang="en-IN" sz="1600" b="1" i="0" u="none" strike="noStrike">
                        <a:solidFill>
                          <a:srgbClr val="000000"/>
                        </a:solidFill>
                        <a:effectLst/>
                        <a:latin typeface="Times New Roman" panose="02020603050405020304" pitchFamily="18" charset="0"/>
                        <a:cs typeface="Times New Roman" panose="02020603050405020304" pitchFamily="18" charset="0"/>
                      </a:endParaRPr>
                    </a:p>
                  </a:txBody>
                  <a:tcPr marL="2738" marR="2738" marT="2738" marB="0" anchor="ctr"/>
                </a:tc>
                <a:tc>
                  <a:txBody>
                    <a:bodyPr/>
                    <a:lstStyle/>
                    <a:p>
                      <a:pPr algn="ctr" fontAlgn="ctr"/>
                      <a:r>
                        <a:rPr lang="en-IN" sz="1600" u="none" strike="noStrike">
                          <a:effectLst/>
                          <a:latin typeface="Times New Roman" panose="02020603050405020304" pitchFamily="18" charset="0"/>
                          <a:cs typeface="Times New Roman" panose="02020603050405020304" pitchFamily="18" charset="0"/>
                        </a:rPr>
                        <a:t>Cryptographic Role</a:t>
                      </a:r>
                      <a:endParaRPr lang="en-IN" sz="1600" b="1" i="0" u="none" strike="noStrike">
                        <a:solidFill>
                          <a:srgbClr val="000000"/>
                        </a:solidFill>
                        <a:effectLst/>
                        <a:latin typeface="Times New Roman" panose="02020603050405020304" pitchFamily="18" charset="0"/>
                        <a:cs typeface="Times New Roman" panose="02020603050405020304" pitchFamily="18" charset="0"/>
                      </a:endParaRPr>
                    </a:p>
                  </a:txBody>
                  <a:tcPr marL="2738" marR="2738" marT="2738" marB="0" anchor="ctr"/>
                </a:tc>
              </a:tr>
              <a:tr h="862660">
                <a:tc>
                  <a:txBody>
                    <a:bodyPr/>
                    <a:lstStyle/>
                    <a:p>
                      <a:pPr algn="l" fontAlgn="ctr"/>
                      <a:r>
                        <a:rPr lang="en-US" sz="1600" u="none" strike="noStrike">
                          <a:effectLst/>
                          <a:latin typeface="Times New Roman" panose="02020603050405020304" pitchFamily="18" charset="0"/>
                          <a:cs typeface="Times New Roman" panose="02020603050405020304" pitchFamily="18" charset="0"/>
                        </a:rPr>
                        <a:t>Hash Functions (e.g., SHA-256, Keccak)</a:t>
                      </a:r>
                      <a:endParaRPr lang="en-US" sz="1600" b="1" i="0" u="none" strike="noStrike">
                        <a:solidFill>
                          <a:srgbClr val="000000"/>
                        </a:solidFill>
                        <a:effectLst/>
                        <a:latin typeface="Times New Roman" panose="02020603050405020304" pitchFamily="18" charset="0"/>
                        <a:cs typeface="Times New Roman" panose="02020603050405020304" pitchFamily="18" charset="0"/>
                      </a:endParaRPr>
                    </a:p>
                  </a:txBody>
                  <a:tcPr marL="2738" marR="2738" marT="2738" marB="0" anchor="ctr"/>
                </a:tc>
                <a:tc>
                  <a:txBody>
                    <a:bodyPr/>
                    <a:lstStyle/>
                    <a:p>
                      <a:pPr algn="l" fontAlgn="ctr"/>
                      <a:r>
                        <a:rPr lang="en-US" sz="1600" u="none" strike="noStrike">
                          <a:effectLst/>
                          <a:latin typeface="Times New Roman" panose="02020603050405020304" pitchFamily="18" charset="0"/>
                          <a:cs typeface="Times New Roman" panose="02020603050405020304" pitchFamily="18" charset="0"/>
                        </a:rPr>
                        <a:t>Converts data into fixed-size hashes; used to link blocks and verify data integrity.</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2738" marR="2738" marT="2738" marB="0" anchor="ctr"/>
                </a:tc>
                <a:tc>
                  <a:txBody>
                    <a:bodyPr/>
                    <a:lstStyle/>
                    <a:p>
                      <a:pPr algn="l" fontAlgn="ctr"/>
                      <a:r>
                        <a:rPr lang="en-US" sz="1600" u="none" strike="noStrike">
                          <a:effectLst/>
                          <a:latin typeface="Times New Roman" panose="02020603050405020304" pitchFamily="18" charset="0"/>
                          <a:cs typeface="Times New Roman" panose="02020603050405020304" pitchFamily="18" charset="0"/>
                        </a:rPr>
                        <a:t>Provides data integrity and immutability.</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2738" marR="2738" marT="2738" marB="0" anchor="ctr"/>
                </a:tc>
              </a:tr>
              <a:tr h="903419">
                <a:tc>
                  <a:txBody>
                    <a:bodyPr/>
                    <a:lstStyle/>
                    <a:p>
                      <a:pPr algn="l" fontAlgn="ctr"/>
                      <a:r>
                        <a:rPr lang="en-IN" sz="1600" u="none" strike="noStrike">
                          <a:effectLst/>
                          <a:latin typeface="Times New Roman" panose="02020603050405020304" pitchFamily="18" charset="0"/>
                          <a:cs typeface="Times New Roman" panose="02020603050405020304" pitchFamily="18" charset="0"/>
                        </a:rPr>
                        <a:t>Digital Signatures (e.g., ECDSA, EdDSA)</a:t>
                      </a:r>
                      <a:endParaRPr lang="en-IN" sz="1600" b="1" i="0" u="none" strike="noStrike">
                        <a:solidFill>
                          <a:srgbClr val="000000"/>
                        </a:solidFill>
                        <a:effectLst/>
                        <a:latin typeface="Times New Roman" panose="02020603050405020304" pitchFamily="18" charset="0"/>
                        <a:cs typeface="Times New Roman" panose="02020603050405020304" pitchFamily="18" charset="0"/>
                      </a:endParaRPr>
                    </a:p>
                  </a:txBody>
                  <a:tcPr marL="2738" marR="2738" marT="2738" marB="0" anchor="ctr"/>
                </a:tc>
                <a:tc>
                  <a:txBody>
                    <a:bodyPr/>
                    <a:lstStyle/>
                    <a:p>
                      <a:pPr algn="l" fontAlgn="ctr"/>
                      <a:r>
                        <a:rPr lang="en-US" sz="1600" u="none" strike="noStrike">
                          <a:effectLst/>
                          <a:latin typeface="Times New Roman" panose="02020603050405020304" pitchFamily="18" charset="0"/>
                          <a:cs typeface="Times New Roman" panose="02020603050405020304" pitchFamily="18" charset="0"/>
                        </a:rPr>
                        <a:t>Each user signs transactions with their private key.</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2738" marR="2738" marT="2738" marB="0" anchor="ctr"/>
                </a:tc>
                <a:tc>
                  <a:txBody>
                    <a:bodyPr/>
                    <a:lstStyle/>
                    <a:p>
                      <a:pPr algn="l" fontAlgn="ctr"/>
                      <a:r>
                        <a:rPr lang="en-IN" sz="1600" u="none" strike="noStrike">
                          <a:effectLst/>
                          <a:latin typeface="Times New Roman" panose="02020603050405020304" pitchFamily="18" charset="0"/>
                          <a:cs typeface="Times New Roman" panose="02020603050405020304" pitchFamily="18" charset="0"/>
                        </a:rPr>
                        <a:t>Ensures authentication and non-repudiation.</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2738" marR="2738" marT="2738" marB="0" anchor="ctr"/>
                </a:tc>
              </a:tr>
              <a:tr h="678197">
                <a:tc>
                  <a:txBody>
                    <a:bodyPr/>
                    <a:lstStyle/>
                    <a:p>
                      <a:pPr algn="l" fontAlgn="ctr"/>
                      <a:r>
                        <a:rPr lang="en-IN" sz="1600" u="none" strike="noStrike">
                          <a:effectLst/>
                          <a:latin typeface="Times New Roman" panose="02020603050405020304" pitchFamily="18" charset="0"/>
                          <a:cs typeface="Times New Roman" panose="02020603050405020304" pitchFamily="18" charset="0"/>
                        </a:rPr>
                        <a:t>Public–Private Key Cryptography</a:t>
                      </a:r>
                      <a:endParaRPr lang="en-IN" sz="1600" b="1" i="0" u="none" strike="noStrike">
                        <a:solidFill>
                          <a:srgbClr val="000000"/>
                        </a:solidFill>
                        <a:effectLst/>
                        <a:latin typeface="Times New Roman" panose="02020603050405020304" pitchFamily="18" charset="0"/>
                        <a:cs typeface="Times New Roman" panose="02020603050405020304" pitchFamily="18" charset="0"/>
                      </a:endParaRPr>
                    </a:p>
                  </a:txBody>
                  <a:tcPr marL="2738" marR="2738" marT="2738" marB="0" anchor="ctr"/>
                </a:tc>
                <a:tc>
                  <a:txBody>
                    <a:bodyPr/>
                    <a:lstStyle/>
                    <a:p>
                      <a:pPr algn="l" fontAlgn="ctr"/>
                      <a:r>
                        <a:rPr lang="en-US" sz="1600" u="none" strike="noStrike">
                          <a:effectLst/>
                          <a:latin typeface="Times New Roman" panose="02020603050405020304" pitchFamily="18" charset="0"/>
                          <a:cs typeface="Times New Roman" panose="02020603050405020304" pitchFamily="18" charset="0"/>
                        </a:rPr>
                        <a:t>Used to create wallet addresses and verify ownership.</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2738" marR="2738" marT="2738" marB="0" anchor="ctr"/>
                </a:tc>
                <a:tc>
                  <a:txBody>
                    <a:bodyPr/>
                    <a:lstStyle/>
                    <a:p>
                      <a:pPr algn="l" fontAlgn="ctr"/>
                      <a:r>
                        <a:rPr lang="en-IN" sz="1600" u="none" strike="noStrike">
                          <a:effectLst/>
                          <a:latin typeface="Times New Roman" panose="02020603050405020304" pitchFamily="18" charset="0"/>
                          <a:cs typeface="Times New Roman" panose="02020603050405020304" pitchFamily="18" charset="0"/>
                        </a:rPr>
                        <a:t>Enables secure identity management.</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2738" marR="2738" marT="2738" marB="0" anchor="ctr"/>
                </a:tc>
              </a:tr>
              <a:tr h="672178">
                <a:tc>
                  <a:txBody>
                    <a:bodyPr/>
                    <a:lstStyle/>
                    <a:p>
                      <a:pPr algn="l" fontAlgn="ctr"/>
                      <a:r>
                        <a:rPr lang="en-IN" sz="1600" u="none" strike="noStrike">
                          <a:effectLst/>
                          <a:latin typeface="Times New Roman" panose="02020603050405020304" pitchFamily="18" charset="0"/>
                          <a:cs typeface="Times New Roman" panose="02020603050405020304" pitchFamily="18" charset="0"/>
                        </a:rPr>
                        <a:t>Merkle Trees</a:t>
                      </a:r>
                      <a:endParaRPr lang="en-IN" sz="1600" b="1" i="0" u="none" strike="noStrike">
                        <a:solidFill>
                          <a:srgbClr val="000000"/>
                        </a:solidFill>
                        <a:effectLst/>
                        <a:latin typeface="Times New Roman" panose="02020603050405020304" pitchFamily="18" charset="0"/>
                        <a:cs typeface="Times New Roman" panose="02020603050405020304" pitchFamily="18" charset="0"/>
                      </a:endParaRPr>
                    </a:p>
                  </a:txBody>
                  <a:tcPr marL="2738" marR="2738" marT="2738" marB="0" anchor="ctr"/>
                </a:tc>
                <a:tc>
                  <a:txBody>
                    <a:bodyPr/>
                    <a:lstStyle/>
                    <a:p>
                      <a:pPr algn="l" fontAlgn="ctr"/>
                      <a:r>
                        <a:rPr lang="en-US" sz="1600" u="none" strike="noStrike">
                          <a:effectLst/>
                          <a:latin typeface="Times New Roman" panose="02020603050405020304" pitchFamily="18" charset="0"/>
                          <a:cs typeface="Times New Roman" panose="02020603050405020304" pitchFamily="18" charset="0"/>
                        </a:rPr>
                        <a:t>Hierarchical hash structures representing all transactions in a block.</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2738" marR="2738" marT="2738" marB="0" anchor="ctr"/>
                </a:tc>
                <a:tc>
                  <a:txBody>
                    <a:bodyPr/>
                    <a:lstStyle/>
                    <a:p>
                      <a:pPr algn="l" fontAlgn="ctr"/>
                      <a:r>
                        <a:rPr lang="en-US" sz="1600" u="none" strike="noStrike">
                          <a:effectLst/>
                          <a:latin typeface="Times New Roman" panose="02020603050405020304" pitchFamily="18" charset="0"/>
                          <a:cs typeface="Times New Roman" panose="02020603050405020304" pitchFamily="18" charset="0"/>
                        </a:rPr>
                        <a:t>Efficient verification of large data sets.</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2738" marR="2738" marT="2738" marB="0" anchor="ctr"/>
                </a:tc>
              </a:tr>
              <a:tr h="903419">
                <a:tc>
                  <a:txBody>
                    <a:bodyPr/>
                    <a:lstStyle/>
                    <a:p>
                      <a:pPr algn="l" fontAlgn="ctr"/>
                      <a:r>
                        <a:rPr lang="en-IN" sz="1600" u="none" strike="noStrike">
                          <a:effectLst/>
                          <a:latin typeface="Times New Roman" panose="02020603050405020304" pitchFamily="18" charset="0"/>
                          <a:cs typeface="Times New Roman" panose="02020603050405020304" pitchFamily="18" charset="0"/>
                        </a:rPr>
                        <a:t>Consensus Algorithms (PoW, PoS, PBFT)</a:t>
                      </a:r>
                      <a:endParaRPr lang="en-IN" sz="1600" b="1" i="0" u="none" strike="noStrike">
                        <a:solidFill>
                          <a:srgbClr val="000000"/>
                        </a:solidFill>
                        <a:effectLst/>
                        <a:latin typeface="Times New Roman" panose="02020603050405020304" pitchFamily="18" charset="0"/>
                        <a:cs typeface="Times New Roman" panose="02020603050405020304" pitchFamily="18" charset="0"/>
                      </a:endParaRPr>
                    </a:p>
                  </a:txBody>
                  <a:tcPr marL="2738" marR="2738" marT="2738" marB="0" anchor="ctr"/>
                </a:tc>
                <a:tc>
                  <a:txBody>
                    <a:bodyPr/>
                    <a:lstStyle/>
                    <a:p>
                      <a:pPr algn="l" fontAlgn="ctr"/>
                      <a:r>
                        <a:rPr lang="en-US" sz="1600" u="none" strike="noStrike">
                          <a:effectLst/>
                          <a:latin typeface="Times New Roman" panose="02020603050405020304" pitchFamily="18" charset="0"/>
                          <a:cs typeface="Times New Roman" panose="02020603050405020304" pitchFamily="18" charset="0"/>
                        </a:rPr>
                        <a:t>Rules for agreeing on valid blocks across the network.</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2738" marR="2738" marT="2738" marB="0" anchor="ctr"/>
                </a:tc>
                <a:tc>
                  <a:txBody>
                    <a:bodyPr/>
                    <a:lstStyle/>
                    <a:p>
                      <a:pPr algn="l" fontAlgn="ctr"/>
                      <a:r>
                        <a:rPr lang="en-US" sz="1600" u="none" strike="noStrike">
                          <a:effectLst/>
                          <a:latin typeface="Times New Roman" panose="02020603050405020304" pitchFamily="18" charset="0"/>
                          <a:cs typeface="Times New Roman" panose="02020603050405020304" pitchFamily="18" charset="0"/>
                        </a:rPr>
                        <a:t>Ensures distributed trust without central authority.</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2738" marR="2738" marT="2738" marB="0" anchor="ctr"/>
                </a:tc>
              </a:tr>
              <a:tr h="821550">
                <a:tc>
                  <a:txBody>
                    <a:bodyPr/>
                    <a:lstStyle/>
                    <a:p>
                      <a:pPr algn="l" fontAlgn="ctr"/>
                      <a:r>
                        <a:rPr lang="en-IN" sz="1600" u="none" strike="noStrike">
                          <a:effectLst/>
                          <a:latin typeface="Times New Roman" panose="02020603050405020304" pitchFamily="18" charset="0"/>
                          <a:cs typeface="Times New Roman" panose="02020603050405020304" pitchFamily="18" charset="0"/>
                        </a:rPr>
                        <a:t>Zero-Knowledge Proofs (ZKPs)</a:t>
                      </a:r>
                      <a:endParaRPr lang="en-IN" sz="1600" b="1" i="0" u="none" strike="noStrike">
                        <a:solidFill>
                          <a:srgbClr val="000000"/>
                        </a:solidFill>
                        <a:effectLst/>
                        <a:latin typeface="Times New Roman" panose="02020603050405020304" pitchFamily="18" charset="0"/>
                        <a:cs typeface="Times New Roman" panose="02020603050405020304" pitchFamily="18" charset="0"/>
                      </a:endParaRPr>
                    </a:p>
                  </a:txBody>
                  <a:tcPr marL="2738" marR="2738" marT="2738" marB="0" anchor="ctr"/>
                </a:tc>
                <a:tc>
                  <a:txBody>
                    <a:bodyPr/>
                    <a:lstStyle/>
                    <a:p>
                      <a:pPr algn="l" fontAlgn="ctr"/>
                      <a:r>
                        <a:rPr lang="en-US" sz="1600" u="none" strike="noStrike">
                          <a:effectLst/>
                          <a:latin typeface="Times New Roman" panose="02020603050405020304" pitchFamily="18" charset="0"/>
                          <a:cs typeface="Times New Roman" panose="02020603050405020304" pitchFamily="18" charset="0"/>
                        </a:rPr>
                        <a:t>Used in some blockchains (e.g., Zcash) for privacy-preserving transactions.</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2738" marR="2738" marT="2738" marB="0" anchor="ctr"/>
                </a:tc>
                <a:tc>
                  <a:txBody>
                    <a:bodyPr/>
                    <a:lstStyle/>
                    <a:p>
                      <a:pPr algn="l" fontAlgn="ctr"/>
                      <a:r>
                        <a:rPr lang="en-US" sz="1600" u="none" strike="noStrike" dirty="0">
                          <a:effectLst/>
                          <a:latin typeface="Times New Roman" panose="02020603050405020304" pitchFamily="18" charset="0"/>
                          <a:cs typeface="Times New Roman" panose="02020603050405020304" pitchFamily="18" charset="0"/>
                        </a:rPr>
                        <a:t>Allows validation without revealing data.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2738" marR="2738" marT="2738" marB="0" anchor="ctr"/>
                </a:tc>
              </a:tr>
            </a:tbl>
          </a:graphicData>
        </a:graphic>
      </p:graphicFrame>
    </p:spTree>
    <p:extLst>
      <p:ext uri="{BB962C8B-B14F-4D97-AF65-F5344CB8AC3E}">
        <p14:creationId xmlns:p14="http://schemas.microsoft.com/office/powerpoint/2010/main" val="186210804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193</a:t>
            </a:fld>
            <a:endParaRPr lang="en-US"/>
          </a:p>
        </p:txBody>
      </p:sp>
      <p:sp>
        <p:nvSpPr>
          <p:cNvPr id="3" name="Title 2"/>
          <p:cNvSpPr>
            <a:spLocks noGrp="1"/>
          </p:cNvSpPr>
          <p:nvPr>
            <p:ph type="title"/>
          </p:nvPr>
        </p:nvSpPr>
        <p:spPr/>
        <p:txBody>
          <a:bodyPr/>
          <a:lstStyle/>
          <a:p>
            <a:r>
              <a:rPr lang="en-IN" dirty="0" smtClean="0"/>
              <a:t>Applications of </a:t>
            </a:r>
            <a:r>
              <a:rPr lang="en-IN" dirty="0" err="1" smtClean="0"/>
              <a:t>blockchain</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725620056"/>
              </p:ext>
            </p:extLst>
          </p:nvPr>
        </p:nvGraphicFramePr>
        <p:xfrm>
          <a:off x="812656" y="1177204"/>
          <a:ext cx="8175480" cy="4844399"/>
        </p:xfrm>
        <a:graphic>
          <a:graphicData uri="http://schemas.openxmlformats.org/drawingml/2006/table">
            <a:tbl>
              <a:tblPr>
                <a:tableStyleId>{5C22544A-7EE6-4342-B048-85BDC9FD1C3A}</a:tableStyleId>
              </a:tblPr>
              <a:tblGrid>
                <a:gridCol w="1670771"/>
                <a:gridCol w="3210791"/>
                <a:gridCol w="3293918"/>
              </a:tblGrid>
              <a:tr h="272149">
                <a:tc>
                  <a:txBody>
                    <a:bodyPr/>
                    <a:lstStyle/>
                    <a:p>
                      <a:pPr algn="ctr" fontAlgn="ctr"/>
                      <a:r>
                        <a:rPr lang="en-IN" sz="1800" b="1" u="none" strike="noStrike" dirty="0">
                          <a:effectLst/>
                          <a:latin typeface="Times New Roman" panose="02020603050405020304" pitchFamily="18" charset="0"/>
                          <a:cs typeface="Times New Roman" panose="02020603050405020304" pitchFamily="18" charset="0"/>
                        </a:rPr>
                        <a:t>Area</a:t>
                      </a:r>
                      <a:endParaRPr lang="en-IN"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c>
                  <a:txBody>
                    <a:bodyPr/>
                    <a:lstStyle/>
                    <a:p>
                      <a:pPr algn="ctr" fontAlgn="ctr"/>
                      <a:r>
                        <a:rPr lang="en-IN" sz="1800" b="1" u="none" strike="noStrike" dirty="0">
                          <a:effectLst/>
                          <a:latin typeface="Times New Roman" panose="02020603050405020304" pitchFamily="18" charset="0"/>
                          <a:cs typeface="Times New Roman" panose="02020603050405020304" pitchFamily="18" charset="0"/>
                        </a:rPr>
                        <a:t>Example Application</a:t>
                      </a:r>
                      <a:endParaRPr lang="en-IN"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c>
                  <a:txBody>
                    <a:bodyPr/>
                    <a:lstStyle/>
                    <a:p>
                      <a:pPr algn="ctr" fontAlgn="ctr"/>
                      <a:r>
                        <a:rPr lang="en-IN" sz="1800" b="1" u="none" strike="noStrike" dirty="0">
                          <a:effectLst/>
                          <a:latin typeface="Times New Roman" panose="02020603050405020304" pitchFamily="18" charset="0"/>
                          <a:cs typeface="Times New Roman" panose="02020603050405020304" pitchFamily="18" charset="0"/>
                        </a:rPr>
                        <a:t>Description</a:t>
                      </a:r>
                      <a:endParaRPr lang="en-IN"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r>
              <a:tr h="725730">
                <a:tc>
                  <a:txBody>
                    <a:bodyPr/>
                    <a:lstStyle/>
                    <a:p>
                      <a:pPr algn="l" fontAlgn="ctr"/>
                      <a:r>
                        <a:rPr lang="en-IN" sz="1800" u="none" strike="noStrike" dirty="0">
                          <a:effectLst/>
                          <a:latin typeface="Times New Roman" panose="02020603050405020304" pitchFamily="18" charset="0"/>
                          <a:cs typeface="Times New Roman" panose="02020603050405020304" pitchFamily="18" charset="0"/>
                        </a:rPr>
                        <a:t>Cryptocurrencies</a:t>
                      </a:r>
                      <a:endParaRPr lang="en-IN"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c>
                  <a:txBody>
                    <a:bodyPr/>
                    <a:lstStyle/>
                    <a:p>
                      <a:pPr algn="l" fontAlgn="ctr"/>
                      <a:r>
                        <a:rPr lang="en-IN" sz="1800" u="none" strike="noStrike" dirty="0">
                          <a:effectLst/>
                          <a:latin typeface="Times New Roman" panose="02020603050405020304" pitchFamily="18" charset="0"/>
                          <a:cs typeface="Times New Roman" panose="02020603050405020304" pitchFamily="18" charset="0"/>
                        </a:rPr>
                        <a:t>Bitcoin, </a:t>
                      </a:r>
                      <a:r>
                        <a:rPr lang="en-IN" sz="1800" u="none" strike="noStrike" dirty="0" err="1">
                          <a:effectLst/>
                          <a:latin typeface="Times New Roman" panose="02020603050405020304" pitchFamily="18" charset="0"/>
                          <a:cs typeface="Times New Roman" panose="02020603050405020304" pitchFamily="18" charset="0"/>
                        </a:rPr>
                        <a:t>Ethereum</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c>
                  <a:txBody>
                    <a:bodyPr/>
                    <a:lstStyle/>
                    <a:p>
                      <a:pPr algn="l" fontAlgn="ctr"/>
                      <a:r>
                        <a:rPr lang="en-US" sz="1800" u="none" strike="noStrike" dirty="0">
                          <a:effectLst/>
                          <a:latin typeface="Times New Roman" panose="02020603050405020304" pitchFamily="18" charset="0"/>
                          <a:cs typeface="Times New Roman" panose="02020603050405020304" pitchFamily="18" charset="0"/>
                        </a:rPr>
                        <a:t>Secure peer-to-peer digital payments without intermediaries.</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r>
              <a:tr h="635014">
                <a:tc>
                  <a:txBody>
                    <a:bodyPr/>
                    <a:lstStyle/>
                    <a:p>
                      <a:pPr algn="l" fontAlgn="ctr"/>
                      <a:r>
                        <a:rPr lang="en-IN" sz="1800" u="none" strike="noStrike" dirty="0">
                          <a:effectLst/>
                          <a:latin typeface="Times New Roman" panose="02020603050405020304" pitchFamily="18" charset="0"/>
                          <a:cs typeface="Times New Roman" panose="02020603050405020304" pitchFamily="18" charset="0"/>
                        </a:rPr>
                        <a:t>Smart Contracts</a:t>
                      </a:r>
                      <a:endParaRPr lang="en-IN"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c>
                  <a:txBody>
                    <a:bodyPr/>
                    <a:lstStyle/>
                    <a:p>
                      <a:pPr algn="l" fontAlgn="ctr"/>
                      <a:r>
                        <a:rPr lang="en-IN" sz="1800" u="none" strike="noStrike" dirty="0" err="1">
                          <a:effectLst/>
                          <a:latin typeface="Times New Roman" panose="02020603050405020304" pitchFamily="18" charset="0"/>
                          <a:cs typeface="Times New Roman" panose="02020603050405020304" pitchFamily="18" charset="0"/>
                        </a:rPr>
                        <a:t>Ethereum</a:t>
                      </a:r>
                      <a:r>
                        <a:rPr lang="en-IN" sz="1800" u="none" strike="noStrike" dirty="0">
                          <a:effectLst/>
                          <a:latin typeface="Times New Roman" panose="02020603050405020304" pitchFamily="18" charset="0"/>
                          <a:cs typeface="Times New Roman" panose="02020603050405020304" pitchFamily="18" charset="0"/>
                        </a:rPr>
                        <a:t>, </a:t>
                      </a:r>
                      <a:r>
                        <a:rPr lang="en-IN" sz="1800" u="none" strike="noStrike" dirty="0" err="1">
                          <a:effectLst/>
                          <a:latin typeface="Times New Roman" panose="02020603050405020304" pitchFamily="18" charset="0"/>
                          <a:cs typeface="Times New Roman" panose="02020603050405020304" pitchFamily="18" charset="0"/>
                        </a:rPr>
                        <a:t>Hyperledger</a:t>
                      </a:r>
                      <a:r>
                        <a:rPr lang="en-IN" sz="1800" u="none" strike="noStrike" dirty="0">
                          <a:effectLst/>
                          <a:latin typeface="Times New Roman" panose="02020603050405020304" pitchFamily="18" charset="0"/>
                          <a:cs typeface="Times New Roman" panose="02020603050405020304" pitchFamily="18" charset="0"/>
                        </a:rPr>
                        <a:t> Fabric</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c>
                  <a:txBody>
                    <a:bodyPr/>
                    <a:lstStyle/>
                    <a:p>
                      <a:pPr algn="l" fontAlgn="ctr"/>
                      <a:r>
                        <a:rPr lang="en-US" sz="1800" u="none" strike="noStrike">
                          <a:effectLst/>
                          <a:latin typeface="Times New Roman" panose="02020603050405020304" pitchFamily="18" charset="0"/>
                          <a:cs typeface="Times New Roman" panose="02020603050405020304" pitchFamily="18" charset="0"/>
                        </a:rPr>
                        <a:t>Self-executing contracts triggered by predefined rules.</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r>
              <a:tr h="816446">
                <a:tc>
                  <a:txBody>
                    <a:bodyPr/>
                    <a:lstStyle/>
                    <a:p>
                      <a:pPr algn="l" fontAlgn="ctr"/>
                      <a:r>
                        <a:rPr lang="en-IN" sz="1800" u="none" strike="noStrike" dirty="0">
                          <a:effectLst/>
                          <a:latin typeface="Times New Roman" panose="02020603050405020304" pitchFamily="18" charset="0"/>
                          <a:cs typeface="Times New Roman" panose="02020603050405020304" pitchFamily="18" charset="0"/>
                        </a:rPr>
                        <a:t>Supply Chain Management</a:t>
                      </a:r>
                      <a:endParaRPr lang="en-IN"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c>
                  <a:txBody>
                    <a:bodyPr/>
                    <a:lstStyle/>
                    <a:p>
                      <a:pPr algn="l" fontAlgn="ctr"/>
                      <a:r>
                        <a:rPr lang="en-IN" sz="1800" u="none" strike="noStrike" dirty="0">
                          <a:effectLst/>
                          <a:latin typeface="Times New Roman" panose="02020603050405020304" pitchFamily="18" charset="0"/>
                          <a:cs typeface="Times New Roman" panose="02020603050405020304" pitchFamily="18" charset="0"/>
                        </a:rPr>
                        <a:t>IBM Food Trust</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c>
                  <a:txBody>
                    <a:bodyPr/>
                    <a:lstStyle/>
                    <a:p>
                      <a:pPr algn="l" fontAlgn="ctr"/>
                      <a:r>
                        <a:rPr lang="en-US" sz="1800" u="none" strike="noStrike">
                          <a:effectLst/>
                          <a:latin typeface="Times New Roman" panose="02020603050405020304" pitchFamily="18" charset="0"/>
                          <a:cs typeface="Times New Roman" panose="02020603050405020304" pitchFamily="18" charset="0"/>
                        </a:rPr>
                        <a:t>Tracks goods from origin to consumer using tamper-proof records.</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r>
              <a:tr h="544297">
                <a:tc>
                  <a:txBody>
                    <a:bodyPr/>
                    <a:lstStyle/>
                    <a:p>
                      <a:pPr algn="l" fontAlgn="ctr"/>
                      <a:r>
                        <a:rPr lang="en-IN" sz="1800" u="none" strike="noStrike" dirty="0">
                          <a:effectLst/>
                          <a:latin typeface="Times New Roman" panose="02020603050405020304" pitchFamily="18" charset="0"/>
                          <a:cs typeface="Times New Roman" panose="02020603050405020304" pitchFamily="18" charset="0"/>
                        </a:rPr>
                        <a:t>Healthcare</a:t>
                      </a:r>
                      <a:endParaRPr lang="en-IN"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c>
                  <a:txBody>
                    <a:bodyPr/>
                    <a:lstStyle/>
                    <a:p>
                      <a:pPr algn="l" fontAlgn="ctr"/>
                      <a:r>
                        <a:rPr lang="en-IN" sz="1800" u="none" strike="noStrike" dirty="0">
                          <a:effectLst/>
                          <a:latin typeface="Times New Roman" panose="02020603050405020304" pitchFamily="18" charset="0"/>
                          <a:cs typeface="Times New Roman" panose="02020603050405020304" pitchFamily="18" charset="0"/>
                        </a:rPr>
                        <a:t>Patient Data Exchange</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c>
                  <a:txBody>
                    <a:bodyPr/>
                    <a:lstStyle/>
                    <a:p>
                      <a:pPr algn="l" fontAlgn="ctr"/>
                      <a:r>
                        <a:rPr lang="en-US" sz="1800" u="none" strike="noStrike" dirty="0">
                          <a:effectLst/>
                          <a:latin typeface="Times New Roman" panose="02020603050405020304" pitchFamily="18" charset="0"/>
                          <a:cs typeface="Times New Roman" panose="02020603050405020304" pitchFamily="18" charset="0"/>
                        </a:rPr>
                        <a:t>Secure, auditable sharing of medical records.</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r>
              <a:tr h="544297">
                <a:tc>
                  <a:txBody>
                    <a:bodyPr/>
                    <a:lstStyle/>
                    <a:p>
                      <a:pPr algn="l" fontAlgn="ctr"/>
                      <a:r>
                        <a:rPr lang="en-IN" sz="1800" u="none" strike="noStrike" dirty="0">
                          <a:effectLst/>
                          <a:latin typeface="Times New Roman" panose="02020603050405020304" pitchFamily="18" charset="0"/>
                          <a:cs typeface="Times New Roman" panose="02020603050405020304" pitchFamily="18" charset="0"/>
                        </a:rPr>
                        <a:t>Voting Systems</a:t>
                      </a:r>
                      <a:endParaRPr lang="en-IN"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c>
                  <a:txBody>
                    <a:bodyPr/>
                    <a:lstStyle/>
                    <a:p>
                      <a:pPr algn="l" fontAlgn="ctr"/>
                      <a:r>
                        <a:rPr lang="en-IN" sz="1800" u="none" strike="noStrike">
                          <a:effectLst/>
                          <a:latin typeface="Times New Roman" panose="02020603050405020304" pitchFamily="18" charset="0"/>
                          <a:cs typeface="Times New Roman" panose="02020603050405020304" pitchFamily="18" charset="0"/>
                        </a:rPr>
                        <a:t>Blockchain-based e-voting</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c>
                  <a:txBody>
                    <a:bodyPr/>
                    <a:lstStyle/>
                    <a:p>
                      <a:pPr algn="l" fontAlgn="ctr"/>
                      <a:r>
                        <a:rPr lang="en-US" sz="1800" u="none" strike="noStrike" dirty="0">
                          <a:effectLst/>
                          <a:latin typeface="Times New Roman" panose="02020603050405020304" pitchFamily="18" charset="0"/>
                          <a:cs typeface="Times New Roman" panose="02020603050405020304" pitchFamily="18" charset="0"/>
                        </a:rPr>
                        <a:t>Transparent and tamper-resistant election records.</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r>
              <a:tr h="725730">
                <a:tc>
                  <a:txBody>
                    <a:bodyPr/>
                    <a:lstStyle/>
                    <a:p>
                      <a:pPr algn="l" fontAlgn="ctr"/>
                      <a:r>
                        <a:rPr lang="en-IN" sz="1800" u="none" strike="noStrike" dirty="0">
                          <a:effectLst/>
                          <a:latin typeface="Times New Roman" panose="02020603050405020304" pitchFamily="18" charset="0"/>
                          <a:cs typeface="Times New Roman" panose="02020603050405020304" pitchFamily="18" charset="0"/>
                        </a:rPr>
                        <a:t>Digital Identity</a:t>
                      </a:r>
                      <a:endParaRPr lang="en-IN"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c>
                  <a:txBody>
                    <a:bodyPr/>
                    <a:lstStyle/>
                    <a:p>
                      <a:pPr algn="l" fontAlgn="ctr"/>
                      <a:r>
                        <a:rPr lang="en-IN" sz="1800" u="none" strike="noStrike">
                          <a:effectLst/>
                          <a:latin typeface="Times New Roman" panose="02020603050405020304" pitchFamily="18" charset="0"/>
                          <a:cs typeface="Times New Roman" panose="02020603050405020304" pitchFamily="18" charset="0"/>
                        </a:rPr>
                        <a:t>Self-Sovereign Identity (SSI)</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c>
                  <a:txBody>
                    <a:bodyPr/>
                    <a:lstStyle/>
                    <a:p>
                      <a:pPr algn="l" fontAlgn="ctr"/>
                      <a:r>
                        <a:rPr lang="en-US" sz="1800" u="none" strike="noStrike" dirty="0">
                          <a:effectLst/>
                          <a:latin typeface="Times New Roman" panose="02020603050405020304" pitchFamily="18" charset="0"/>
                          <a:cs typeface="Times New Roman" panose="02020603050405020304" pitchFamily="18" charset="0"/>
                        </a:rPr>
                        <a:t>Users control their credentials using cryptographic proofs.</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r>
              <a:tr h="544297">
                <a:tc>
                  <a:txBody>
                    <a:bodyPr/>
                    <a:lstStyle/>
                    <a:p>
                      <a:pPr algn="l" fontAlgn="ctr"/>
                      <a:r>
                        <a:rPr lang="en-IN" sz="1800" u="none" strike="noStrike" dirty="0">
                          <a:effectLst/>
                          <a:latin typeface="Times New Roman" panose="02020603050405020304" pitchFamily="18" charset="0"/>
                          <a:cs typeface="Times New Roman" panose="02020603050405020304" pitchFamily="18" charset="0"/>
                        </a:rPr>
                        <a:t>Financial Services</a:t>
                      </a:r>
                      <a:endParaRPr lang="en-IN"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c>
                  <a:txBody>
                    <a:bodyPr/>
                    <a:lstStyle/>
                    <a:p>
                      <a:pPr algn="l" fontAlgn="ctr"/>
                      <a:r>
                        <a:rPr lang="en-IN" sz="1800" u="none" strike="noStrike" dirty="0">
                          <a:effectLst/>
                          <a:latin typeface="Times New Roman" panose="02020603050405020304" pitchFamily="18" charset="0"/>
                          <a:cs typeface="Times New Roman" panose="02020603050405020304" pitchFamily="18" charset="0"/>
                        </a:rPr>
                        <a:t>Cross-border payments, tokenization</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c>
                  <a:txBody>
                    <a:bodyPr/>
                    <a:lstStyle/>
                    <a:p>
                      <a:pPr algn="l" fontAlgn="ctr"/>
                      <a:r>
                        <a:rPr lang="en-US" sz="1800" u="none" strike="noStrike" dirty="0">
                          <a:effectLst/>
                          <a:latin typeface="Times New Roman" panose="02020603050405020304" pitchFamily="18" charset="0"/>
                          <a:cs typeface="Times New Roman" panose="02020603050405020304" pitchFamily="18" charset="0"/>
                        </a:rPr>
                        <a:t>Faster, cheaper, and traceable transactions.</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2945" marR="2945" marT="2945" marB="0" anchor="ctr"/>
                </a:tc>
              </a:tr>
            </a:tbl>
          </a:graphicData>
        </a:graphic>
      </p:graphicFrame>
    </p:spTree>
    <p:extLst>
      <p:ext uri="{BB962C8B-B14F-4D97-AF65-F5344CB8AC3E}">
        <p14:creationId xmlns:p14="http://schemas.microsoft.com/office/powerpoint/2010/main" val="345261997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194</a:t>
            </a:fld>
            <a:endParaRPr lang="en-US"/>
          </a:p>
        </p:txBody>
      </p:sp>
      <p:sp>
        <p:nvSpPr>
          <p:cNvPr id="3" name="Title 2"/>
          <p:cNvSpPr>
            <a:spLocks noGrp="1"/>
          </p:cNvSpPr>
          <p:nvPr>
            <p:ph type="title"/>
          </p:nvPr>
        </p:nvSpPr>
        <p:spPr/>
        <p:txBody>
          <a:bodyPr/>
          <a:lstStyle/>
          <a:p>
            <a:r>
              <a:rPr lang="en-US" b="1" dirty="0" smtClean="0"/>
              <a:t>Strengths</a:t>
            </a:r>
            <a:endParaRPr lang="en-IN" dirty="0"/>
          </a:p>
        </p:txBody>
      </p:sp>
      <p:sp>
        <p:nvSpPr>
          <p:cNvPr id="4" name="Text Placeholder 3"/>
          <p:cNvSpPr>
            <a:spLocks noGrp="1"/>
          </p:cNvSpPr>
          <p:nvPr>
            <p:ph type="body" idx="1"/>
          </p:nvPr>
        </p:nvSpPr>
        <p:spPr/>
        <p:txBody>
          <a:bodyPr>
            <a:normAutofit fontScale="70000" lnSpcReduction="20000"/>
          </a:bodyPr>
          <a:lstStyle/>
          <a:p>
            <a:r>
              <a:rPr lang="en-US" b="1" dirty="0" smtClean="0"/>
              <a:t>Security </a:t>
            </a:r>
            <a:r>
              <a:rPr lang="en-US" b="1" dirty="0"/>
              <a:t>and Integrity</a:t>
            </a:r>
            <a:endParaRPr lang="en-US" dirty="0"/>
          </a:p>
          <a:p>
            <a:pPr lvl="1"/>
            <a:r>
              <a:rPr lang="en-US" dirty="0"/>
              <a:t>Cryptographic hashing and digital signatures prevent tampering or forgery.</a:t>
            </a:r>
          </a:p>
          <a:p>
            <a:r>
              <a:rPr lang="en-US" b="1" dirty="0" smtClean="0"/>
              <a:t>Transparency </a:t>
            </a:r>
            <a:r>
              <a:rPr lang="en-US" b="1" dirty="0"/>
              <a:t>and Traceability</a:t>
            </a:r>
            <a:endParaRPr lang="en-US" dirty="0"/>
          </a:p>
          <a:p>
            <a:pPr lvl="1"/>
            <a:r>
              <a:rPr lang="en-US" dirty="0"/>
              <a:t>All transactions are publicly verifiable and auditable.</a:t>
            </a:r>
          </a:p>
          <a:p>
            <a:r>
              <a:rPr lang="en-US" b="1" dirty="0" smtClean="0"/>
              <a:t>Decentralization</a:t>
            </a:r>
            <a:endParaRPr lang="en-US" dirty="0"/>
          </a:p>
          <a:p>
            <a:pPr lvl="1"/>
            <a:r>
              <a:rPr lang="en-US" dirty="0"/>
              <a:t>No central authority; trust is distributed among nodes.</a:t>
            </a:r>
          </a:p>
          <a:p>
            <a:r>
              <a:rPr lang="en-US" dirty="0" smtClean="0"/>
              <a:t> </a:t>
            </a:r>
            <a:r>
              <a:rPr lang="en-US" b="1" dirty="0"/>
              <a:t>Immutability</a:t>
            </a:r>
            <a:endParaRPr lang="en-US" dirty="0"/>
          </a:p>
          <a:p>
            <a:pPr lvl="1"/>
            <a:r>
              <a:rPr lang="en-US" dirty="0"/>
              <a:t>Once data is recorded and confirmed, it cannot be altered without detection.</a:t>
            </a:r>
          </a:p>
          <a:p>
            <a:r>
              <a:rPr lang="en-US" b="1" dirty="0" smtClean="0"/>
              <a:t>Automation </a:t>
            </a:r>
            <a:r>
              <a:rPr lang="en-US" b="1" dirty="0"/>
              <a:t>through Smart Contracts</a:t>
            </a:r>
            <a:endParaRPr lang="en-US" dirty="0"/>
          </a:p>
          <a:p>
            <a:pPr lvl="1"/>
            <a:r>
              <a:rPr lang="en-US" dirty="0"/>
              <a:t>Rules and agreements are executed automatically when conditions are met.</a:t>
            </a:r>
          </a:p>
          <a:p>
            <a:r>
              <a:rPr lang="en-US" b="1" dirty="0" smtClean="0"/>
              <a:t>Fault </a:t>
            </a:r>
            <a:r>
              <a:rPr lang="en-US" b="1" dirty="0"/>
              <a:t>Tolerance</a:t>
            </a:r>
            <a:endParaRPr lang="en-US" dirty="0"/>
          </a:p>
          <a:p>
            <a:pPr lvl="1"/>
            <a:r>
              <a:rPr lang="en-US" dirty="0"/>
              <a:t>Data replicated across many nodes ensures reliability and resilience.</a:t>
            </a:r>
          </a:p>
          <a:p>
            <a:endParaRPr lang="en-IN" dirty="0"/>
          </a:p>
        </p:txBody>
      </p:sp>
    </p:spTree>
    <p:extLst>
      <p:ext uri="{BB962C8B-B14F-4D97-AF65-F5344CB8AC3E}">
        <p14:creationId xmlns:p14="http://schemas.microsoft.com/office/powerpoint/2010/main" val="321916730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195</a:t>
            </a:fld>
            <a:endParaRPr lang="en-US"/>
          </a:p>
        </p:txBody>
      </p:sp>
      <p:sp>
        <p:nvSpPr>
          <p:cNvPr id="3" name="Title 2"/>
          <p:cNvSpPr>
            <a:spLocks noGrp="1"/>
          </p:cNvSpPr>
          <p:nvPr>
            <p:ph type="title"/>
          </p:nvPr>
        </p:nvSpPr>
        <p:spPr/>
        <p:txBody>
          <a:bodyPr/>
          <a:lstStyle/>
          <a:p>
            <a:r>
              <a:rPr lang="en-IN" b="1" dirty="0"/>
              <a:t>Weaknesses / Limitations</a:t>
            </a:r>
            <a:endParaRPr lang="en-IN" b="1" dirty="0"/>
          </a:p>
        </p:txBody>
      </p:sp>
      <p:sp>
        <p:nvSpPr>
          <p:cNvPr id="4" name="Text Placeholder 3"/>
          <p:cNvSpPr>
            <a:spLocks noGrp="1"/>
          </p:cNvSpPr>
          <p:nvPr>
            <p:ph type="body" idx="1"/>
          </p:nvPr>
        </p:nvSpPr>
        <p:spPr/>
        <p:txBody>
          <a:bodyPr>
            <a:normAutofit fontScale="70000" lnSpcReduction="20000"/>
          </a:bodyPr>
          <a:lstStyle/>
          <a:p>
            <a:r>
              <a:rPr lang="en-IN" dirty="0" smtClean="0"/>
              <a:t> </a:t>
            </a:r>
            <a:r>
              <a:rPr lang="en-IN" b="1" dirty="0"/>
              <a:t>Scalability Issues</a:t>
            </a:r>
            <a:endParaRPr lang="en-IN" dirty="0"/>
          </a:p>
          <a:p>
            <a:pPr lvl="1"/>
            <a:r>
              <a:rPr lang="en-IN" dirty="0"/>
              <a:t>Slow transaction speed and large storage requirements as the </a:t>
            </a:r>
            <a:r>
              <a:rPr lang="en-IN" dirty="0" err="1"/>
              <a:t>blockchain</a:t>
            </a:r>
            <a:r>
              <a:rPr lang="en-IN" dirty="0"/>
              <a:t> grows.</a:t>
            </a:r>
          </a:p>
          <a:p>
            <a:r>
              <a:rPr lang="en-IN" dirty="0" smtClean="0"/>
              <a:t> </a:t>
            </a:r>
            <a:r>
              <a:rPr lang="en-IN" b="1" dirty="0"/>
              <a:t>High Energy Consumption</a:t>
            </a:r>
            <a:endParaRPr lang="en-IN" dirty="0"/>
          </a:p>
          <a:p>
            <a:pPr lvl="1"/>
            <a:r>
              <a:rPr lang="en-IN" dirty="0"/>
              <a:t>Proof of Work (</a:t>
            </a:r>
            <a:r>
              <a:rPr lang="en-IN" dirty="0" err="1"/>
              <a:t>PoW</a:t>
            </a:r>
            <a:r>
              <a:rPr lang="en-IN" dirty="0"/>
              <a:t>) </a:t>
            </a:r>
            <a:r>
              <a:rPr lang="en-IN" dirty="0" err="1"/>
              <a:t>blockchains</a:t>
            </a:r>
            <a:r>
              <a:rPr lang="en-IN" dirty="0"/>
              <a:t> consume massive computational power.</a:t>
            </a:r>
          </a:p>
          <a:p>
            <a:r>
              <a:rPr lang="en-IN" dirty="0" smtClean="0"/>
              <a:t> </a:t>
            </a:r>
            <a:r>
              <a:rPr lang="en-IN" b="1" dirty="0"/>
              <a:t>Privacy Concerns</a:t>
            </a:r>
            <a:endParaRPr lang="en-IN" dirty="0"/>
          </a:p>
          <a:p>
            <a:pPr lvl="1"/>
            <a:r>
              <a:rPr lang="en-IN" dirty="0"/>
              <a:t>Public </a:t>
            </a:r>
            <a:r>
              <a:rPr lang="en-IN" dirty="0" err="1"/>
              <a:t>blockchains</a:t>
            </a:r>
            <a:r>
              <a:rPr lang="en-IN" dirty="0"/>
              <a:t> expose transaction data (though pseudonymous).</a:t>
            </a:r>
          </a:p>
          <a:p>
            <a:r>
              <a:rPr lang="en-IN" dirty="0" smtClean="0"/>
              <a:t> </a:t>
            </a:r>
            <a:r>
              <a:rPr lang="en-IN" b="1" dirty="0"/>
              <a:t>Irreversibility of Errors</a:t>
            </a:r>
            <a:endParaRPr lang="en-IN" dirty="0"/>
          </a:p>
          <a:p>
            <a:pPr lvl="1"/>
            <a:r>
              <a:rPr lang="en-IN" dirty="0"/>
              <a:t>Mistaken or fraudulent transactions cannot easily be undone.</a:t>
            </a:r>
          </a:p>
          <a:p>
            <a:r>
              <a:rPr lang="en-IN" dirty="0" smtClean="0"/>
              <a:t> </a:t>
            </a:r>
            <a:r>
              <a:rPr lang="en-IN" b="1" dirty="0"/>
              <a:t>Complex Integration</a:t>
            </a:r>
            <a:endParaRPr lang="en-IN" dirty="0"/>
          </a:p>
          <a:p>
            <a:pPr lvl="1"/>
            <a:r>
              <a:rPr lang="en-IN" dirty="0"/>
              <a:t>Difficult to merge with legacy systems or existing databases.</a:t>
            </a:r>
          </a:p>
          <a:p>
            <a:r>
              <a:rPr lang="en-IN" b="1" dirty="0" smtClean="0"/>
              <a:t>Quantum </a:t>
            </a:r>
            <a:r>
              <a:rPr lang="en-IN" b="1" dirty="0"/>
              <a:t>Threat</a:t>
            </a:r>
            <a:r>
              <a:rPr lang="en-IN" dirty="0"/>
              <a:t> </a:t>
            </a:r>
            <a:r>
              <a:rPr lang="en-IN" i="1" dirty="0"/>
              <a:t>(future concern)</a:t>
            </a:r>
            <a:endParaRPr lang="en-IN" dirty="0"/>
          </a:p>
          <a:p>
            <a:pPr lvl="1"/>
            <a:r>
              <a:rPr lang="en-IN" dirty="0"/>
              <a:t>Current public-key cryptography (ECDSA, RSA) could be broken by quantum computers — leading to the need for </a:t>
            </a:r>
            <a:r>
              <a:rPr lang="en-IN" b="1" dirty="0"/>
              <a:t>post-quantum cryptography</a:t>
            </a:r>
            <a:r>
              <a:rPr lang="en-IN" dirty="0"/>
              <a:t>.</a:t>
            </a:r>
          </a:p>
          <a:p>
            <a:endParaRPr lang="en-IN" dirty="0"/>
          </a:p>
        </p:txBody>
      </p:sp>
    </p:spTree>
    <p:extLst>
      <p:ext uri="{BB962C8B-B14F-4D97-AF65-F5344CB8AC3E}">
        <p14:creationId xmlns:p14="http://schemas.microsoft.com/office/powerpoint/2010/main" val="236990893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196</a:t>
            </a:fld>
            <a:endParaRPr lang="en-US"/>
          </a:p>
        </p:txBody>
      </p:sp>
      <p:sp>
        <p:nvSpPr>
          <p:cNvPr id="3" name="Title 2"/>
          <p:cNvSpPr>
            <a:spLocks noGrp="1"/>
          </p:cNvSpPr>
          <p:nvPr>
            <p:ph type="title"/>
          </p:nvPr>
        </p:nvSpPr>
        <p:spPr/>
        <p:txBody>
          <a:bodyPr/>
          <a:lstStyle/>
          <a:p>
            <a:r>
              <a:rPr lang="en-IN" dirty="0" smtClean="0"/>
              <a:t>Reading </a:t>
            </a:r>
            <a:endParaRPr lang="en-IN" dirty="0"/>
          </a:p>
        </p:txBody>
      </p:sp>
      <p:sp>
        <p:nvSpPr>
          <p:cNvPr id="4" name="Text Placeholder 3"/>
          <p:cNvSpPr>
            <a:spLocks noGrp="1"/>
          </p:cNvSpPr>
          <p:nvPr>
            <p:ph type="body" idx="1"/>
          </p:nvPr>
        </p:nvSpPr>
        <p:spPr/>
        <p:txBody>
          <a:bodyPr/>
          <a:lstStyle/>
          <a:p>
            <a:r>
              <a:rPr lang="en-IN" dirty="0">
                <a:hlinkClick r:id="rId2"/>
              </a:rPr>
              <a:t>https://www.emertech.io/case-studies/sahyadri-farms-case-study</a:t>
            </a:r>
            <a:r>
              <a:rPr lang="en-IN" dirty="0" smtClean="0">
                <a:hlinkClick r:id="rId2"/>
              </a:rPr>
              <a:t>/</a:t>
            </a:r>
            <a:endParaRPr lang="en-IN" dirty="0" smtClean="0"/>
          </a:p>
          <a:p>
            <a:endParaRPr lang="en-IN" dirty="0"/>
          </a:p>
        </p:txBody>
      </p:sp>
    </p:spTree>
    <p:extLst>
      <p:ext uri="{BB962C8B-B14F-4D97-AF65-F5344CB8AC3E}">
        <p14:creationId xmlns:p14="http://schemas.microsoft.com/office/powerpoint/2010/main" val="127791115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81"/>
          <p:cNvSpPr/>
          <p:nvPr/>
        </p:nvSpPr>
        <p:spPr>
          <a:xfrm>
            <a:off x="3145841" y="2967335"/>
            <a:ext cx="5416268"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dirty="0" smtClean="0">
                <a:solidFill>
                  <a:srgbClr val="C00000"/>
                </a:solidFill>
                <a:latin typeface="Fira Sans" panose="020B0604020202020204" charset="0"/>
                <a:ea typeface="Calibri"/>
                <a:cs typeface="Fira Sans" panose="020B0604020202020204" charset="0"/>
                <a:sym typeface="Calibri"/>
              </a:rPr>
              <a:t>Questions? </a:t>
            </a:r>
            <a:endParaRPr sz="5400" b="1" dirty="0">
              <a:solidFill>
                <a:srgbClr val="C00000"/>
              </a:solidFill>
              <a:latin typeface="Fira Sans" panose="020B0604020202020204" charset="0"/>
              <a:ea typeface="Calibri"/>
              <a:cs typeface="Fira Sans" panose="020B0604020202020204" charset="0"/>
              <a:sym typeface="Calibri"/>
            </a:endParaRPr>
          </a:p>
        </p:txBody>
      </p:sp>
      <p:sp>
        <p:nvSpPr>
          <p:cNvPr id="686" name="Google Shape;686;p8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197</a:t>
            </a:fld>
            <a:endParaRPr>
              <a:solidFill>
                <a:srgbClr val="00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a:t>
            </a:fld>
            <a:endParaRPr lang="en-US"/>
          </a:p>
        </p:txBody>
      </p:sp>
      <p:sp>
        <p:nvSpPr>
          <p:cNvPr id="3" name="Title 2"/>
          <p:cNvSpPr>
            <a:spLocks noGrp="1"/>
          </p:cNvSpPr>
          <p:nvPr>
            <p:ph type="title"/>
          </p:nvPr>
        </p:nvSpPr>
        <p:spPr/>
        <p:txBody>
          <a:bodyPr/>
          <a:lstStyle/>
          <a:p>
            <a:r>
              <a:rPr lang="en-IN" dirty="0" smtClean="0"/>
              <a:t>Outline</a:t>
            </a:r>
            <a:endParaRPr lang="en-IN" dirty="0"/>
          </a:p>
        </p:txBody>
      </p:sp>
      <p:sp>
        <p:nvSpPr>
          <p:cNvPr id="4" name="Text Placeholder 3"/>
          <p:cNvSpPr>
            <a:spLocks noGrp="1"/>
          </p:cNvSpPr>
          <p:nvPr>
            <p:ph type="body" idx="1"/>
          </p:nvPr>
        </p:nvSpPr>
        <p:spPr/>
        <p:txBody>
          <a:bodyPr>
            <a:normAutofit lnSpcReduction="10000"/>
          </a:bodyPr>
          <a:lstStyle/>
          <a:p>
            <a:r>
              <a:rPr lang="en-IN" dirty="0" smtClean="0"/>
              <a:t>Quantum </a:t>
            </a:r>
            <a:r>
              <a:rPr lang="en-IN" dirty="0"/>
              <a:t>Cryptography, Quantum key distribution-QKD</a:t>
            </a:r>
          </a:p>
          <a:p>
            <a:r>
              <a:rPr lang="en-IN" dirty="0" smtClean="0"/>
              <a:t>Homomorphic </a:t>
            </a:r>
            <a:r>
              <a:rPr lang="en-IN" dirty="0"/>
              <a:t>Encryption</a:t>
            </a:r>
          </a:p>
          <a:p>
            <a:r>
              <a:rPr lang="en-IN" dirty="0" smtClean="0"/>
              <a:t>Secure </a:t>
            </a:r>
            <a:r>
              <a:rPr lang="en-IN" dirty="0"/>
              <a:t>Multi-Party Computation (MPC),</a:t>
            </a:r>
          </a:p>
          <a:p>
            <a:r>
              <a:rPr lang="en-IN" dirty="0"/>
              <a:t>Zero-Knowledge Proofs</a:t>
            </a:r>
          </a:p>
          <a:p>
            <a:r>
              <a:rPr lang="en-IN" dirty="0" smtClean="0"/>
              <a:t>Cryptographic Obfuscation</a:t>
            </a:r>
          </a:p>
          <a:p>
            <a:r>
              <a:rPr lang="en-IN" dirty="0" smtClean="0"/>
              <a:t>Post-Quantum </a:t>
            </a:r>
            <a:r>
              <a:rPr lang="en-IN" dirty="0"/>
              <a:t>Cryptography</a:t>
            </a:r>
          </a:p>
          <a:p>
            <a:r>
              <a:rPr lang="en-IN" dirty="0" err="1"/>
              <a:t>Blockchain</a:t>
            </a:r>
            <a:r>
              <a:rPr lang="en-IN" dirty="0"/>
              <a:t> and Cryptography</a:t>
            </a:r>
          </a:p>
          <a:p>
            <a:r>
              <a:rPr lang="en-IN" dirty="0"/>
              <a:t>Privacy-Preserving Cryptographic Techniques</a:t>
            </a:r>
          </a:p>
          <a:p>
            <a:endParaRPr lang="en-IN" dirty="0"/>
          </a:p>
        </p:txBody>
      </p:sp>
    </p:spTree>
    <p:extLst>
      <p:ext uri="{BB962C8B-B14F-4D97-AF65-F5344CB8AC3E}">
        <p14:creationId xmlns:p14="http://schemas.microsoft.com/office/powerpoint/2010/main" val="19919233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20</a:t>
            </a:fld>
            <a:endParaRPr>
              <a:solidFill>
                <a:srgbClr val="000000"/>
              </a:solidFill>
            </a:endParaRPr>
          </a:p>
        </p:txBody>
      </p:sp>
      <p:sp>
        <p:nvSpPr>
          <p:cNvPr id="245" name="Google Shape;245;p19"/>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How it works?</a:t>
            </a:r>
            <a:endParaRPr/>
          </a:p>
        </p:txBody>
      </p:sp>
      <p:sp>
        <p:nvSpPr>
          <p:cNvPr id="246" name="Google Shape;246;p19"/>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247" name="Google Shape;247;p19"/>
          <p:cNvPicPr preferRelativeResize="0"/>
          <p:nvPr/>
        </p:nvPicPr>
        <p:blipFill rotWithShape="1">
          <a:blip r:embed="rId3">
            <a:alphaModFix/>
          </a:blip>
          <a:srcRect/>
          <a:stretch/>
        </p:blipFill>
        <p:spPr>
          <a:xfrm>
            <a:off x="539552" y="548680"/>
            <a:ext cx="8234363" cy="5644083"/>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21</a:t>
            </a:fld>
            <a:endParaRPr>
              <a:solidFill>
                <a:srgbClr val="000000"/>
              </a:solidFill>
            </a:endParaRPr>
          </a:p>
        </p:txBody>
      </p:sp>
      <p:sp>
        <p:nvSpPr>
          <p:cNvPr id="253" name="Google Shape;253;p20"/>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Advantages </a:t>
            </a:r>
            <a:endParaRPr/>
          </a:p>
        </p:txBody>
      </p:sp>
      <p:sp>
        <p:nvSpPr>
          <p:cNvPr id="254" name="Google Shape;254;p20"/>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85000" lnSpcReduction="10000"/>
          </a:bodyPr>
          <a:lstStyle/>
          <a:p>
            <a:pPr marL="285750" lvl="0" indent="-285750" algn="l" rtl="0">
              <a:lnSpc>
                <a:spcPct val="90000"/>
              </a:lnSpc>
              <a:spcBef>
                <a:spcPts val="0"/>
              </a:spcBef>
              <a:spcAft>
                <a:spcPts val="0"/>
              </a:spcAft>
              <a:buClr>
                <a:schemeClr val="dk1"/>
              </a:buClr>
              <a:buSzPct val="100000"/>
              <a:buFont typeface="Arial"/>
              <a:buChar char="•"/>
            </a:pPr>
            <a:r>
              <a:rPr lang="en-US"/>
              <a:t>it allows the completion of various cryptographic tasks that are proven or conjectured to be impossible using only classical (i.e. non-quantum) communication. </a:t>
            </a:r>
            <a:endParaRPr/>
          </a:p>
          <a:p>
            <a:pPr marL="285750" lvl="0" indent="-285750" algn="l" rtl="0">
              <a:lnSpc>
                <a:spcPct val="90000"/>
              </a:lnSpc>
              <a:spcBef>
                <a:spcPts val="1000"/>
              </a:spcBef>
              <a:spcAft>
                <a:spcPts val="0"/>
              </a:spcAft>
              <a:buClr>
                <a:schemeClr val="dk1"/>
              </a:buClr>
              <a:buSzPct val="100000"/>
              <a:buFont typeface="Arial"/>
              <a:buChar char="•"/>
            </a:pPr>
            <a:r>
              <a:rPr lang="en-US"/>
              <a:t>Has the potential to encrypt data for longer periods than classical cryptography~ 100 years approx</a:t>
            </a:r>
            <a:endParaRPr/>
          </a:p>
          <a:p>
            <a:pPr marL="285750" lvl="0" indent="-285750" algn="l" rtl="0">
              <a:lnSpc>
                <a:spcPct val="90000"/>
              </a:lnSpc>
              <a:spcBef>
                <a:spcPts val="1000"/>
              </a:spcBef>
              <a:spcAft>
                <a:spcPts val="0"/>
              </a:spcAft>
              <a:buClr>
                <a:schemeClr val="dk1"/>
              </a:buClr>
              <a:buSzPct val="100000"/>
              <a:buFont typeface="Arial"/>
              <a:buChar char="•"/>
            </a:pPr>
            <a:r>
              <a:rPr lang="en-US"/>
              <a:t>Provides secure communication. </a:t>
            </a:r>
            <a:endParaRPr/>
          </a:p>
          <a:p>
            <a:pPr marL="285750" lvl="0" indent="-285750" algn="l" rtl="0">
              <a:lnSpc>
                <a:spcPct val="90000"/>
              </a:lnSpc>
              <a:spcBef>
                <a:spcPts val="1000"/>
              </a:spcBef>
              <a:spcAft>
                <a:spcPts val="0"/>
              </a:spcAft>
              <a:buClr>
                <a:schemeClr val="dk1"/>
              </a:buClr>
              <a:buSzPct val="100000"/>
              <a:buFont typeface="Arial"/>
              <a:buChar char="•"/>
            </a:pPr>
            <a:r>
              <a:rPr lang="en-US"/>
              <a:t>Detects eavesdropping. </a:t>
            </a:r>
            <a:endParaRPr/>
          </a:p>
          <a:p>
            <a:pPr marL="285750" lvl="0" indent="-285750" algn="l" rtl="0">
              <a:lnSpc>
                <a:spcPct val="90000"/>
              </a:lnSpc>
              <a:spcBef>
                <a:spcPts val="1000"/>
              </a:spcBef>
              <a:spcAft>
                <a:spcPts val="0"/>
              </a:spcAft>
              <a:buClr>
                <a:schemeClr val="dk1"/>
              </a:buClr>
              <a:buSzPct val="100000"/>
              <a:buFont typeface="Arial"/>
              <a:buChar char="•"/>
            </a:pPr>
            <a:r>
              <a:rPr lang="en-US"/>
              <a:t>Offers multiple methods for security</a:t>
            </a:r>
            <a:endParaRPr/>
          </a:p>
          <a:p>
            <a:pPr marL="285750" lvl="0" indent="-285750" algn="l" rtl="0">
              <a:lnSpc>
                <a:spcPct val="90000"/>
              </a:lnSpc>
              <a:spcBef>
                <a:spcPts val="1000"/>
              </a:spcBef>
              <a:spcAft>
                <a:spcPts val="0"/>
              </a:spcAft>
              <a:buClr>
                <a:schemeClr val="dk1"/>
              </a:buClr>
              <a:buSzPct val="100000"/>
              <a:buFont typeface="Arial"/>
              <a:buChar char="•"/>
            </a:pPr>
            <a:r>
              <a:rPr lang="en-US"/>
              <a:t>Confidentiality of medical/health records</a:t>
            </a:r>
            <a:endParaRPr/>
          </a:p>
          <a:p>
            <a:pPr marL="285750" lvl="0" indent="-285750" algn="l" rtl="0">
              <a:lnSpc>
                <a:spcPct val="90000"/>
              </a:lnSpc>
              <a:spcBef>
                <a:spcPts val="1000"/>
              </a:spcBef>
              <a:spcAft>
                <a:spcPts val="0"/>
              </a:spcAft>
              <a:buClr>
                <a:schemeClr val="dk1"/>
              </a:buClr>
              <a:buSzPct val="100000"/>
              <a:buFont typeface="Arial"/>
              <a:buChar char="•"/>
            </a:pPr>
            <a:r>
              <a:rPr lang="en-US"/>
              <a:t>Government and military data protection</a:t>
            </a:r>
            <a:endParaRPr/>
          </a:p>
          <a:p>
            <a:pPr marL="285750" lvl="0" indent="-285750" algn="l" rtl="0">
              <a:lnSpc>
                <a:spcPct val="90000"/>
              </a:lnSpc>
              <a:spcBef>
                <a:spcPts val="1000"/>
              </a:spcBef>
              <a:spcAft>
                <a:spcPts val="0"/>
              </a:spcAft>
              <a:buClr>
                <a:schemeClr val="dk1"/>
              </a:buClr>
              <a:buSzPct val="100000"/>
              <a:buFont typeface="Arial"/>
              <a:buChar char="•"/>
            </a:pPr>
            <a:r>
              <a:rPr lang="en-US"/>
              <a:t> can travel through a noisy channel over a long distance and be secure.</a:t>
            </a:r>
            <a:endParaRPr/>
          </a:p>
          <a:p>
            <a:pPr marL="285750" lvl="0" indent="-134620" algn="l" rtl="0">
              <a:lnSpc>
                <a:spcPct val="90000"/>
              </a:lnSpc>
              <a:spcBef>
                <a:spcPts val="1000"/>
              </a:spcBef>
              <a:spcAft>
                <a:spcPts val="0"/>
              </a:spcAft>
              <a:buClr>
                <a:schemeClr val="dk1"/>
              </a:buClr>
              <a:buSzPct val="100000"/>
              <a:buFont typeface="Arial"/>
              <a:buNone/>
            </a:pPr>
            <a:endParaRPr/>
          </a:p>
          <a:p>
            <a:pPr marL="285750" lvl="0" indent="-134620" algn="l" rtl="0">
              <a:lnSpc>
                <a:spcPct val="90000"/>
              </a:lnSpc>
              <a:spcBef>
                <a:spcPts val="1000"/>
              </a:spcBef>
              <a:spcAft>
                <a:spcPts val="0"/>
              </a:spcAft>
              <a:buClr>
                <a:schemeClr val="dk1"/>
              </a:buClr>
              <a:buSzPct val="100000"/>
              <a:buFont typeface="Arial"/>
              <a:buNone/>
            </a:pP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22</a:t>
            </a:fld>
            <a:endParaRPr>
              <a:solidFill>
                <a:srgbClr val="000000"/>
              </a:solidFill>
            </a:endParaRPr>
          </a:p>
        </p:txBody>
      </p:sp>
      <p:sp>
        <p:nvSpPr>
          <p:cNvPr id="260" name="Google Shape;260;p21"/>
          <p:cNvSpPr txBox="1">
            <a:spLocks noGrp="1"/>
          </p:cNvSpPr>
          <p:nvPr>
            <p:ph type="title"/>
          </p:nvPr>
        </p:nvSpPr>
        <p:spPr>
          <a:xfrm>
            <a:off x="817323" y="214817"/>
            <a:ext cx="8147165"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Limitations of quantum cryptography</a:t>
            </a:r>
            <a:br>
              <a:rPr lang="en-US"/>
            </a:br>
            <a:endParaRPr/>
          </a:p>
        </p:txBody>
      </p:sp>
      <p:sp>
        <p:nvSpPr>
          <p:cNvPr id="261" name="Google Shape;261;p21"/>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285750" lvl="0" indent="-285750" algn="l" rtl="0">
              <a:lnSpc>
                <a:spcPct val="90000"/>
              </a:lnSpc>
              <a:spcBef>
                <a:spcPts val="0"/>
              </a:spcBef>
              <a:spcAft>
                <a:spcPts val="0"/>
              </a:spcAft>
              <a:buClr>
                <a:schemeClr val="dk1"/>
              </a:buClr>
              <a:buSzPct val="100000"/>
              <a:buFont typeface="Arial"/>
              <a:buChar char="•"/>
            </a:pPr>
            <a:r>
              <a:rPr lang="en-US"/>
              <a:t>Changes in polarization and error rates. </a:t>
            </a:r>
            <a:endParaRPr/>
          </a:p>
          <a:p>
            <a:pPr marL="742950" lvl="1" indent="-285750" algn="l" rtl="0">
              <a:lnSpc>
                <a:spcPct val="90000"/>
              </a:lnSpc>
              <a:spcBef>
                <a:spcPts val="500"/>
              </a:spcBef>
              <a:spcAft>
                <a:spcPts val="0"/>
              </a:spcAft>
              <a:buClr>
                <a:schemeClr val="dk1"/>
              </a:buClr>
              <a:buSzPct val="100000"/>
              <a:buChar char="o"/>
            </a:pPr>
            <a:r>
              <a:rPr lang="en-US"/>
              <a:t>Photons may change polarization in transit, which potentially increases error rates.</a:t>
            </a:r>
            <a:endParaRPr/>
          </a:p>
          <a:p>
            <a:pPr marL="285750" lvl="0" indent="-285750" algn="l" rtl="0">
              <a:lnSpc>
                <a:spcPct val="90000"/>
              </a:lnSpc>
              <a:spcBef>
                <a:spcPts val="1000"/>
              </a:spcBef>
              <a:spcAft>
                <a:spcPts val="0"/>
              </a:spcAft>
              <a:buClr>
                <a:schemeClr val="dk1"/>
              </a:buClr>
              <a:buSzPct val="100000"/>
              <a:buFont typeface="Arial"/>
              <a:buChar char="•"/>
            </a:pPr>
            <a:r>
              <a:rPr lang="en-US"/>
              <a:t>Range. </a:t>
            </a:r>
            <a:endParaRPr/>
          </a:p>
          <a:p>
            <a:pPr marL="742950" lvl="1" indent="-285750" algn="l" rtl="0">
              <a:lnSpc>
                <a:spcPct val="90000"/>
              </a:lnSpc>
              <a:spcBef>
                <a:spcPts val="500"/>
              </a:spcBef>
              <a:spcAft>
                <a:spcPts val="0"/>
              </a:spcAft>
              <a:buClr>
                <a:schemeClr val="dk1"/>
              </a:buClr>
              <a:buSzPct val="100000"/>
              <a:buChar char="o"/>
            </a:pPr>
            <a:r>
              <a:rPr lang="en-US"/>
              <a:t>The maximum range of quantum cryptography has typically been around 400 to 500 km, with the exception of Terra Quantum, as noted below.</a:t>
            </a:r>
            <a:endParaRPr/>
          </a:p>
          <a:p>
            <a:pPr marL="285750" lvl="0" indent="-285750" algn="l" rtl="0">
              <a:lnSpc>
                <a:spcPct val="90000"/>
              </a:lnSpc>
              <a:spcBef>
                <a:spcPts val="1000"/>
              </a:spcBef>
              <a:spcAft>
                <a:spcPts val="0"/>
              </a:spcAft>
              <a:buClr>
                <a:schemeClr val="dk1"/>
              </a:buClr>
              <a:buSzPct val="100000"/>
              <a:buFont typeface="Arial"/>
              <a:buChar char="•"/>
            </a:pPr>
            <a:r>
              <a:rPr lang="en-US"/>
              <a:t>Expense. </a:t>
            </a:r>
            <a:endParaRPr/>
          </a:p>
          <a:p>
            <a:pPr marL="742950" lvl="1" indent="-285750" algn="l" rtl="0">
              <a:lnSpc>
                <a:spcPct val="90000"/>
              </a:lnSpc>
              <a:spcBef>
                <a:spcPts val="500"/>
              </a:spcBef>
              <a:spcAft>
                <a:spcPts val="0"/>
              </a:spcAft>
              <a:buClr>
                <a:schemeClr val="dk1"/>
              </a:buClr>
              <a:buSzPct val="100000"/>
              <a:buChar char="o"/>
            </a:pPr>
            <a:r>
              <a:rPr lang="en-US"/>
              <a:t>Quantum cryptography typically requires its own infrastructure, using fiber optic lines and repeaters.</a:t>
            </a:r>
            <a:endParaRPr/>
          </a:p>
          <a:p>
            <a:pPr marL="285750" lvl="0" indent="-285750" algn="l" rtl="0">
              <a:lnSpc>
                <a:spcPct val="90000"/>
              </a:lnSpc>
              <a:spcBef>
                <a:spcPts val="1000"/>
              </a:spcBef>
              <a:spcAft>
                <a:spcPts val="0"/>
              </a:spcAft>
              <a:buClr>
                <a:schemeClr val="dk1"/>
              </a:buClr>
              <a:buSzPct val="100000"/>
              <a:buFont typeface="Arial"/>
              <a:buChar char="•"/>
            </a:pPr>
            <a:r>
              <a:rPr lang="en-US"/>
              <a:t>Number of destinations. </a:t>
            </a:r>
            <a:endParaRPr/>
          </a:p>
          <a:p>
            <a:pPr marL="742950" lvl="1" indent="-285750" algn="l" rtl="0">
              <a:lnSpc>
                <a:spcPct val="90000"/>
              </a:lnSpc>
              <a:spcBef>
                <a:spcPts val="500"/>
              </a:spcBef>
              <a:spcAft>
                <a:spcPts val="0"/>
              </a:spcAft>
              <a:buClr>
                <a:schemeClr val="dk1"/>
              </a:buClr>
              <a:buSzPct val="100000"/>
              <a:buChar char="o"/>
            </a:pPr>
            <a:r>
              <a:rPr lang="en-US"/>
              <a:t>It is not possible to send keys to two or more locations in a quantum channel.</a:t>
            </a: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23</a:t>
            </a:fld>
            <a:endParaRPr>
              <a:solidFill>
                <a:srgbClr val="000000"/>
              </a:solidFill>
            </a:endParaRPr>
          </a:p>
        </p:txBody>
      </p:sp>
      <p:sp>
        <p:nvSpPr>
          <p:cNvPr id="267" name="Google Shape;267;p22"/>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successful implementations </a:t>
            </a:r>
            <a:endParaRPr/>
          </a:p>
        </p:txBody>
      </p:sp>
      <p:sp>
        <p:nvSpPr>
          <p:cNvPr id="268" name="Google Shape;268;p22"/>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dirty="0"/>
              <a:t>The University of Cambridge and Toshiba Corp. created a high-bit rate QKD system using the BB84 quantum cryptography protocol.</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The Defense Advanced Research Projects Agency Quantum Network, which ran from 2002 to 2007, was a 10-node QKD network developed by Boston University, Harvard University and IBM Research.</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Quantum Xchange launched the first quantum network in the U.S., featuring 1,000 kilometers (km) of fiber optic cable.</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Commercial companies, such as ID </a:t>
            </a:r>
            <a:r>
              <a:rPr lang="en-US" dirty="0" err="1"/>
              <a:t>Quantique</a:t>
            </a:r>
            <a:r>
              <a:rPr lang="en-US" dirty="0"/>
              <a:t>, Toshiba, Quintessence Labs and </a:t>
            </a:r>
            <a:r>
              <a:rPr lang="en-US" dirty="0" err="1"/>
              <a:t>MagiQ</a:t>
            </a:r>
            <a:r>
              <a:rPr lang="en-US" dirty="0"/>
              <a:t> Technologies Inc., also developed commercial QKD systems.</a:t>
            </a:r>
            <a:endParaRP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24</a:t>
            </a:fld>
            <a:endParaRPr>
              <a:solidFill>
                <a:srgbClr val="000000"/>
              </a:solidFill>
            </a:endParaRPr>
          </a:p>
        </p:txBody>
      </p:sp>
      <p:sp>
        <p:nvSpPr>
          <p:cNvPr id="274" name="Google Shape;274;p2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2800"/>
              <a:buFont typeface="Marcellus"/>
              <a:buNone/>
            </a:pPr>
            <a:r>
              <a:rPr lang="en-US" sz="2800" b="1"/>
              <a:t>Differences between traditional cryptography and quantum cryptography</a:t>
            </a:r>
            <a:endParaRPr sz="2800"/>
          </a:p>
        </p:txBody>
      </p:sp>
      <p:sp>
        <p:nvSpPr>
          <p:cNvPr id="275" name="Google Shape;275;p2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850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a:t>The classic cryptography : </a:t>
            </a:r>
            <a:endParaRPr/>
          </a:p>
          <a:p>
            <a:pPr marL="742950" lvl="1" indent="-285750" algn="l" rtl="0">
              <a:lnSpc>
                <a:spcPct val="90000"/>
              </a:lnSpc>
              <a:spcBef>
                <a:spcPts val="500"/>
              </a:spcBef>
              <a:spcAft>
                <a:spcPts val="0"/>
              </a:spcAft>
              <a:buClr>
                <a:schemeClr val="dk1"/>
              </a:buClr>
              <a:buSzPct val="100000"/>
              <a:buChar char="o"/>
            </a:pPr>
            <a:r>
              <a:rPr lang="en-US"/>
              <a:t>is the process of mathematically scrambling data,</a:t>
            </a:r>
            <a:endParaRPr/>
          </a:p>
          <a:p>
            <a:pPr marL="742950" lvl="1" indent="-285750" algn="l" rtl="0">
              <a:lnSpc>
                <a:spcPct val="90000"/>
              </a:lnSpc>
              <a:spcBef>
                <a:spcPts val="500"/>
              </a:spcBef>
              <a:spcAft>
                <a:spcPts val="0"/>
              </a:spcAft>
              <a:buClr>
                <a:schemeClr val="dk1"/>
              </a:buClr>
              <a:buSzPct val="100000"/>
              <a:buChar char="o"/>
            </a:pPr>
            <a:r>
              <a:rPr lang="en-US"/>
              <a:t>only one person who has access to the right key can read it. </a:t>
            </a:r>
            <a:endParaRPr/>
          </a:p>
          <a:p>
            <a:pPr marL="742950" lvl="1" indent="-285750" algn="l" rtl="0">
              <a:lnSpc>
                <a:spcPct val="90000"/>
              </a:lnSpc>
              <a:spcBef>
                <a:spcPts val="500"/>
              </a:spcBef>
              <a:spcAft>
                <a:spcPts val="0"/>
              </a:spcAft>
              <a:buClr>
                <a:schemeClr val="dk1"/>
              </a:buClr>
              <a:buSzPct val="100000"/>
              <a:buChar char="o"/>
            </a:pPr>
            <a:r>
              <a:rPr lang="en-US"/>
              <a:t>key distribution: symmetric key and asymmetric key. </a:t>
            </a:r>
            <a:endParaRPr/>
          </a:p>
          <a:p>
            <a:pPr marL="742950" lvl="1" indent="-285750" algn="l" rtl="0">
              <a:lnSpc>
                <a:spcPct val="90000"/>
              </a:lnSpc>
              <a:spcBef>
                <a:spcPts val="500"/>
              </a:spcBef>
              <a:spcAft>
                <a:spcPts val="0"/>
              </a:spcAft>
              <a:buClr>
                <a:schemeClr val="dk1"/>
              </a:buClr>
              <a:buSzPct val="100000"/>
              <a:buChar char="o"/>
            </a:pPr>
            <a:r>
              <a:rPr lang="en-US"/>
              <a:t>trusted since it would take an impractical time frame for classical computers to factor the needed large numbers that make up public and private keys.</a:t>
            </a:r>
            <a:endParaRPr/>
          </a:p>
          <a:p>
            <a:pPr marL="285750" lvl="0" indent="-285750" algn="l" rtl="0">
              <a:lnSpc>
                <a:spcPct val="90000"/>
              </a:lnSpc>
              <a:spcBef>
                <a:spcPts val="1000"/>
              </a:spcBef>
              <a:spcAft>
                <a:spcPts val="0"/>
              </a:spcAft>
              <a:buClr>
                <a:schemeClr val="dk1"/>
              </a:buClr>
              <a:buSzPct val="100000"/>
              <a:buFont typeface="Arial"/>
              <a:buChar char="•"/>
            </a:pPr>
            <a:r>
              <a:rPr lang="en-US"/>
              <a:t>quantum cryptography </a:t>
            </a:r>
            <a:endParaRPr/>
          </a:p>
          <a:p>
            <a:pPr marL="742950" lvl="1" indent="-285750" algn="l" rtl="0">
              <a:lnSpc>
                <a:spcPct val="90000"/>
              </a:lnSpc>
              <a:spcBef>
                <a:spcPts val="500"/>
              </a:spcBef>
              <a:spcAft>
                <a:spcPts val="0"/>
              </a:spcAft>
              <a:buClr>
                <a:schemeClr val="dk1"/>
              </a:buClr>
              <a:buSzPct val="100000"/>
              <a:buChar char="o"/>
            </a:pPr>
            <a:r>
              <a:rPr lang="en-US"/>
              <a:t>based on the laws of quantum mechanics. </a:t>
            </a:r>
            <a:endParaRPr/>
          </a:p>
          <a:p>
            <a:pPr marL="742950" lvl="1" indent="-285750" algn="l" rtl="0">
              <a:lnSpc>
                <a:spcPct val="90000"/>
              </a:lnSpc>
              <a:spcBef>
                <a:spcPts val="500"/>
              </a:spcBef>
              <a:spcAft>
                <a:spcPts val="0"/>
              </a:spcAft>
              <a:buClr>
                <a:schemeClr val="dk1"/>
              </a:buClr>
              <a:buSzPct val="100000"/>
              <a:buChar char="o"/>
            </a:pPr>
            <a:r>
              <a:rPr lang="en-US"/>
              <a:t>much harder to decrypt since the act of observing the involved photons changes the expected outcome, </a:t>
            </a:r>
            <a:endParaRPr/>
          </a:p>
          <a:p>
            <a:pPr marL="742950" lvl="1" indent="-285750" algn="l" rtl="0">
              <a:lnSpc>
                <a:spcPct val="90000"/>
              </a:lnSpc>
              <a:spcBef>
                <a:spcPts val="500"/>
              </a:spcBef>
              <a:spcAft>
                <a:spcPts val="0"/>
              </a:spcAft>
              <a:buClr>
                <a:schemeClr val="dk1"/>
              </a:buClr>
              <a:buSzPct val="100000"/>
              <a:buChar char="o"/>
            </a:pPr>
            <a:r>
              <a:rPr lang="en-US"/>
              <a:t>Both the sender and receiver aware of the presence of an eavesdropper. </a:t>
            </a:r>
            <a:endParaRPr/>
          </a:p>
          <a:p>
            <a:pPr marL="742950" lvl="1" indent="-285750" algn="l" rtl="0">
              <a:lnSpc>
                <a:spcPct val="90000"/>
              </a:lnSpc>
              <a:spcBef>
                <a:spcPts val="500"/>
              </a:spcBef>
              <a:spcAft>
                <a:spcPts val="0"/>
              </a:spcAft>
              <a:buClr>
                <a:schemeClr val="dk1"/>
              </a:buClr>
              <a:buSzPct val="100000"/>
              <a:buChar char="o"/>
            </a:pPr>
            <a:r>
              <a:rPr lang="en-US"/>
              <a:t>Typically has a distance or range associated with it since the process requires fiber optic cables and repeaters spaced out to boost the signal.</a:t>
            </a: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25</a:t>
            </a:fld>
            <a:endParaRPr>
              <a:solidFill>
                <a:srgbClr val="000000"/>
              </a:solidFill>
            </a:endParaRPr>
          </a:p>
        </p:txBody>
      </p:sp>
      <p:sp>
        <p:nvSpPr>
          <p:cNvPr id="281" name="Google Shape;281;p2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Applications</a:t>
            </a:r>
            <a:endParaRPr/>
          </a:p>
        </p:txBody>
      </p:sp>
      <p:sp>
        <p:nvSpPr>
          <p:cNvPr id="282" name="Google Shape;282;p24"/>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Quantum key distribution</a:t>
            </a:r>
            <a:endParaRPr/>
          </a:p>
          <a:p>
            <a:pPr marL="742950" lvl="1" indent="-285750" algn="l" rtl="0">
              <a:lnSpc>
                <a:spcPct val="90000"/>
              </a:lnSpc>
              <a:spcBef>
                <a:spcPts val="500"/>
              </a:spcBef>
              <a:spcAft>
                <a:spcPts val="0"/>
              </a:spcAft>
              <a:buClr>
                <a:schemeClr val="dk1"/>
              </a:buClr>
              <a:buSzPts val="2400"/>
              <a:buChar char="o"/>
            </a:pPr>
            <a:r>
              <a:rPr lang="en-US"/>
              <a:t>The best-known and developed application of quantum cryptography is QKD</a:t>
            </a:r>
            <a:endParaRPr/>
          </a:p>
          <a:p>
            <a:pPr marL="285750" lvl="0" indent="-285750" algn="l" rtl="0">
              <a:lnSpc>
                <a:spcPct val="90000"/>
              </a:lnSpc>
              <a:spcBef>
                <a:spcPts val="1000"/>
              </a:spcBef>
              <a:spcAft>
                <a:spcPts val="0"/>
              </a:spcAft>
              <a:buClr>
                <a:schemeClr val="dk1"/>
              </a:buClr>
              <a:buSzPts val="2800"/>
              <a:buFont typeface="Arial"/>
              <a:buChar char="•"/>
            </a:pPr>
            <a:r>
              <a:rPr lang="en-US"/>
              <a:t>Mistrustful quantum cryptography</a:t>
            </a:r>
            <a:endParaRPr/>
          </a:p>
          <a:p>
            <a:pPr marL="742950" lvl="1" indent="-285750" algn="l" rtl="0">
              <a:lnSpc>
                <a:spcPct val="90000"/>
              </a:lnSpc>
              <a:spcBef>
                <a:spcPts val="500"/>
              </a:spcBef>
              <a:spcAft>
                <a:spcPts val="0"/>
              </a:spcAft>
              <a:buClr>
                <a:schemeClr val="dk1"/>
              </a:buClr>
              <a:buSzPts val="2400"/>
              <a:buChar char="o"/>
            </a:pPr>
            <a:r>
              <a:rPr lang="en-US"/>
              <a:t>the participating parties do not trust each other but with QC, they make sure that both have not cheated</a:t>
            </a:r>
            <a:endParaRPr/>
          </a:p>
          <a:p>
            <a:pPr marL="285750" lvl="0" indent="-285750" algn="l" rtl="0">
              <a:lnSpc>
                <a:spcPct val="90000"/>
              </a:lnSpc>
              <a:spcBef>
                <a:spcPts val="1000"/>
              </a:spcBef>
              <a:spcAft>
                <a:spcPts val="0"/>
              </a:spcAft>
              <a:buClr>
                <a:schemeClr val="dk1"/>
              </a:buClr>
              <a:buSzPts val="2800"/>
              <a:buFont typeface="Arial"/>
              <a:buChar char="•"/>
            </a:pPr>
            <a:r>
              <a:rPr lang="en-US"/>
              <a:t>Quantum coin flipping</a:t>
            </a:r>
            <a:endParaRPr/>
          </a:p>
          <a:p>
            <a:pPr marL="742950" lvl="1" indent="-285750" algn="l" rtl="0">
              <a:lnSpc>
                <a:spcPct val="90000"/>
              </a:lnSpc>
              <a:spcBef>
                <a:spcPts val="500"/>
              </a:spcBef>
              <a:spcAft>
                <a:spcPts val="0"/>
              </a:spcAft>
              <a:buClr>
                <a:schemeClr val="dk1"/>
              </a:buClr>
              <a:buSzPts val="2400"/>
              <a:buChar char="o"/>
            </a:pPr>
            <a:r>
              <a:rPr lang="en-US"/>
              <a:t>the participating parties do not trust each other and each expects the other to cheat. </a:t>
            </a: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26</a:t>
            </a:fld>
            <a:endParaRPr>
              <a:solidFill>
                <a:srgbClr val="000000"/>
              </a:solidFill>
            </a:endParaRPr>
          </a:p>
        </p:txBody>
      </p:sp>
      <p:sp>
        <p:nvSpPr>
          <p:cNvPr id="288" name="Google Shape;288;p25"/>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Applications</a:t>
            </a:r>
            <a:endParaRPr/>
          </a:p>
        </p:txBody>
      </p:sp>
      <p:sp>
        <p:nvSpPr>
          <p:cNvPr id="289" name="Google Shape;289;p25"/>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285750" lvl="0" indent="-285750" algn="l" rtl="0">
              <a:lnSpc>
                <a:spcPct val="90000"/>
              </a:lnSpc>
              <a:spcBef>
                <a:spcPts val="0"/>
              </a:spcBef>
              <a:spcAft>
                <a:spcPts val="0"/>
              </a:spcAft>
              <a:buClr>
                <a:schemeClr val="dk1"/>
              </a:buClr>
              <a:buSzPct val="100000"/>
              <a:buFont typeface="Arial"/>
              <a:buChar char="•"/>
            </a:pPr>
            <a:r>
              <a:rPr lang="en-US" dirty="0"/>
              <a:t>Quantum commitment</a:t>
            </a:r>
            <a:endParaRPr dirty="0"/>
          </a:p>
          <a:p>
            <a:pPr marL="742950" lvl="1" indent="-285750" algn="l" rtl="0">
              <a:lnSpc>
                <a:spcPct val="90000"/>
              </a:lnSpc>
              <a:spcBef>
                <a:spcPts val="500"/>
              </a:spcBef>
              <a:spcAft>
                <a:spcPts val="0"/>
              </a:spcAft>
              <a:buClr>
                <a:schemeClr val="dk1"/>
              </a:buClr>
              <a:buSzPct val="100000"/>
              <a:buChar char="o"/>
            </a:pPr>
            <a:r>
              <a:rPr lang="en-US" dirty="0"/>
              <a:t>the participating parties do not trust each other </a:t>
            </a:r>
            <a:endParaRPr dirty="0"/>
          </a:p>
          <a:p>
            <a:pPr marL="742950" lvl="1" indent="-285750" algn="l" rtl="0">
              <a:lnSpc>
                <a:spcPct val="90000"/>
              </a:lnSpc>
              <a:spcBef>
                <a:spcPts val="500"/>
              </a:spcBef>
              <a:spcAft>
                <a:spcPts val="0"/>
              </a:spcAft>
              <a:buClr>
                <a:schemeClr val="dk1"/>
              </a:buClr>
              <a:buSzPct val="100000"/>
              <a:buChar char="o"/>
            </a:pPr>
            <a:r>
              <a:rPr lang="en-US" dirty="0"/>
              <a:t>The commitment scheme allows a party Alice to fix a certain value (to "commit") in such a way that Alice cannot change that value while at the same time ensuring that the recipient Bob cannot learn anything about that value until Alice reveals it.</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Bounded- and noisy-quantum-storage model</a:t>
            </a:r>
            <a:endParaRPr dirty="0"/>
          </a:p>
          <a:p>
            <a:pPr marL="742950" lvl="1" indent="-285750" algn="l" rtl="0">
              <a:lnSpc>
                <a:spcPct val="90000"/>
              </a:lnSpc>
              <a:spcBef>
                <a:spcPts val="500"/>
              </a:spcBef>
              <a:spcAft>
                <a:spcPts val="0"/>
              </a:spcAft>
              <a:buClr>
                <a:schemeClr val="dk1"/>
              </a:buClr>
              <a:buSzPct val="100000"/>
              <a:buChar char="o"/>
            </a:pPr>
            <a:r>
              <a:rPr lang="en-US" dirty="0"/>
              <a:t>Uses secure quantum commitment and quantum oblivious transfer (OT) protocols</a:t>
            </a:r>
            <a:endParaRPr dirty="0"/>
          </a:p>
          <a:p>
            <a:pPr marL="742950" lvl="1" indent="-285750" algn="l" rtl="0">
              <a:lnSpc>
                <a:spcPct val="90000"/>
              </a:lnSpc>
              <a:spcBef>
                <a:spcPts val="500"/>
              </a:spcBef>
              <a:spcAft>
                <a:spcPts val="0"/>
              </a:spcAft>
              <a:buClr>
                <a:schemeClr val="dk1"/>
              </a:buClr>
              <a:buSzPct val="100000"/>
              <a:buChar char="o"/>
            </a:pPr>
            <a:r>
              <a:rPr lang="en-US" dirty="0"/>
              <a:t>assumes that the amount of quantum data </a:t>
            </a:r>
            <a:r>
              <a:rPr lang="en-US" dirty="0" smtClean="0"/>
              <a:t>that </a:t>
            </a:r>
            <a:r>
              <a:rPr lang="en-US" dirty="0"/>
              <a:t>an adversary can store is limited by some known constant Q. However, no limit is imposed on the amount of classical (i.e., non-quantum) data the adversary may store.</a:t>
            </a:r>
            <a:endParaRPr dirty="0"/>
          </a:p>
          <a:p>
            <a:pPr marL="0" lvl="0" indent="0" algn="l" rtl="0">
              <a:lnSpc>
                <a:spcPct val="90000"/>
              </a:lnSpc>
              <a:spcBef>
                <a:spcPts val="1000"/>
              </a:spcBef>
              <a:spcAft>
                <a:spcPts val="0"/>
              </a:spcAft>
              <a:buClr>
                <a:schemeClr val="dk1"/>
              </a:buClr>
              <a:buSzPct val="100000"/>
              <a:buNone/>
            </a:pPr>
            <a:endParaRP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27</a:t>
            </a:fld>
            <a:endParaRPr>
              <a:solidFill>
                <a:srgbClr val="000000"/>
              </a:solidFill>
            </a:endParaRPr>
          </a:p>
        </p:txBody>
      </p:sp>
      <p:sp>
        <p:nvSpPr>
          <p:cNvPr id="295" name="Google Shape;295;p26"/>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Applications</a:t>
            </a:r>
            <a:endParaRPr/>
          </a:p>
        </p:txBody>
      </p:sp>
      <p:sp>
        <p:nvSpPr>
          <p:cNvPr id="296" name="Google Shape;296;p26"/>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90000"/>
              </a:lnSpc>
              <a:spcBef>
                <a:spcPts val="0"/>
              </a:spcBef>
              <a:spcAft>
                <a:spcPts val="0"/>
              </a:spcAft>
              <a:buClr>
                <a:schemeClr val="dk1"/>
              </a:buClr>
              <a:buSzPts val="2800"/>
              <a:buFont typeface="Arial"/>
              <a:buChar char="•"/>
            </a:pPr>
            <a:r>
              <a:rPr lang="en-US"/>
              <a:t>Position-based quantum cryptography</a:t>
            </a:r>
            <a:endParaRPr/>
          </a:p>
          <a:p>
            <a:pPr marL="742950" lvl="1" indent="-285750" algn="l" rtl="0">
              <a:lnSpc>
                <a:spcPct val="90000"/>
              </a:lnSpc>
              <a:spcBef>
                <a:spcPts val="500"/>
              </a:spcBef>
              <a:spcAft>
                <a:spcPts val="0"/>
              </a:spcAft>
              <a:buClr>
                <a:schemeClr val="dk1"/>
              </a:buClr>
              <a:buSzPts val="2400"/>
              <a:buChar char="o"/>
            </a:pPr>
            <a:r>
              <a:rPr lang="en-US"/>
              <a:t>The goal is to use the geographical location of a player as its (only) credential. </a:t>
            </a:r>
            <a:endParaRPr/>
          </a:p>
          <a:p>
            <a:pPr marL="742950" lvl="1" indent="-285750" algn="l" rtl="0">
              <a:lnSpc>
                <a:spcPct val="90000"/>
              </a:lnSpc>
              <a:spcBef>
                <a:spcPts val="500"/>
              </a:spcBef>
              <a:spcAft>
                <a:spcPts val="0"/>
              </a:spcAft>
              <a:buClr>
                <a:schemeClr val="dk1"/>
              </a:buClr>
              <a:buSzPts val="2400"/>
              <a:buChar char="o"/>
            </a:pPr>
            <a:r>
              <a:rPr lang="en-US"/>
              <a:t>Sender sends a message to a receiver at a specified position with the guarantee that it can only be read if the receiving party is located at that particular position. </a:t>
            </a:r>
            <a:endParaRPr/>
          </a:p>
          <a:p>
            <a:pPr marL="285750" lvl="0" indent="-285750" algn="l" rtl="0">
              <a:lnSpc>
                <a:spcPct val="90000"/>
              </a:lnSpc>
              <a:spcBef>
                <a:spcPts val="1000"/>
              </a:spcBef>
              <a:spcAft>
                <a:spcPts val="0"/>
              </a:spcAft>
              <a:buClr>
                <a:schemeClr val="dk1"/>
              </a:buClr>
              <a:buSzPts val="2800"/>
              <a:buFont typeface="Arial"/>
              <a:buChar char="•"/>
            </a:pPr>
            <a:r>
              <a:rPr lang="en-US"/>
              <a:t>Device-independent quantum cryptography</a:t>
            </a:r>
            <a:endParaRPr/>
          </a:p>
          <a:p>
            <a:pPr marL="742950" lvl="1" indent="-285750" algn="l" rtl="0">
              <a:lnSpc>
                <a:spcPct val="90000"/>
              </a:lnSpc>
              <a:spcBef>
                <a:spcPts val="500"/>
              </a:spcBef>
              <a:spcAft>
                <a:spcPts val="0"/>
              </a:spcAft>
              <a:buClr>
                <a:schemeClr val="dk1"/>
              </a:buClr>
              <a:buSzPts val="2400"/>
              <a:buChar char="o"/>
            </a:pPr>
            <a:r>
              <a:rPr lang="en-US"/>
              <a:t>Device-independent if its security does not rely on trusting that the quantum devices used are truthful. </a:t>
            </a:r>
            <a:endParaRPr/>
          </a:p>
          <a:p>
            <a:pPr marL="742950" lvl="1" indent="-285750" algn="l" rtl="0">
              <a:lnSpc>
                <a:spcPct val="90000"/>
              </a:lnSpc>
              <a:spcBef>
                <a:spcPts val="500"/>
              </a:spcBef>
              <a:spcAft>
                <a:spcPts val="0"/>
              </a:spcAft>
              <a:buClr>
                <a:schemeClr val="dk1"/>
              </a:buClr>
              <a:buSzPts val="2400"/>
              <a:buChar char="o"/>
            </a:pPr>
            <a:r>
              <a:rPr lang="en-US"/>
              <a:t>Considers scenarios of imperfect or even malicious devices.</a:t>
            </a:r>
            <a:endParaRPr/>
          </a:p>
          <a:p>
            <a:pPr marL="742950" lvl="1" indent="-133350" algn="l" rtl="0">
              <a:lnSpc>
                <a:spcPct val="90000"/>
              </a:lnSpc>
              <a:spcBef>
                <a:spcPts val="500"/>
              </a:spcBef>
              <a:spcAft>
                <a:spcPts val="0"/>
              </a:spcAft>
              <a:buClr>
                <a:schemeClr val="dk1"/>
              </a:buClr>
              <a:buSzPts val="2400"/>
              <a:buNone/>
            </a:pPr>
            <a:endParaRPr/>
          </a:p>
          <a:p>
            <a:pPr marL="285750" lvl="0" indent="-107950" algn="l" rtl="0">
              <a:lnSpc>
                <a:spcPct val="90000"/>
              </a:lnSpc>
              <a:spcBef>
                <a:spcPts val="1000"/>
              </a:spcBef>
              <a:spcAft>
                <a:spcPts val="0"/>
              </a:spcAft>
              <a:buClr>
                <a:schemeClr val="dk1"/>
              </a:buClr>
              <a:buSzPts val="2800"/>
              <a:buFont typeface="Arial"/>
              <a:buNone/>
            </a:pP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28</a:t>
            </a:fld>
            <a:endParaRPr>
              <a:solidFill>
                <a:srgbClr val="000000"/>
              </a:solidFill>
            </a:endParaRPr>
          </a:p>
        </p:txBody>
      </p:sp>
      <p:sp>
        <p:nvSpPr>
          <p:cNvPr id="302" name="Google Shape;302;p27"/>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Google Q &amp; A</a:t>
            </a:r>
            <a:endParaRPr/>
          </a:p>
        </p:txBody>
      </p:sp>
      <p:sp>
        <p:nvSpPr>
          <p:cNvPr id="303" name="Google Shape;303;p27"/>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90000"/>
              </a:lnSpc>
              <a:spcBef>
                <a:spcPts val="0"/>
              </a:spcBef>
              <a:spcAft>
                <a:spcPts val="0"/>
              </a:spcAft>
              <a:buClr>
                <a:schemeClr val="dk1"/>
              </a:buClr>
              <a:buSzPts val="2800"/>
              <a:buFont typeface="Arial"/>
              <a:buChar char="•"/>
            </a:pPr>
            <a:r>
              <a:rPr lang="en-US"/>
              <a:t>Is quantum cryptography used today? </a:t>
            </a:r>
            <a:endParaRPr/>
          </a:p>
          <a:p>
            <a:pPr marL="742950" lvl="1" indent="-285750" algn="l" rtl="0">
              <a:lnSpc>
                <a:spcPct val="90000"/>
              </a:lnSpc>
              <a:spcBef>
                <a:spcPts val="500"/>
              </a:spcBef>
              <a:spcAft>
                <a:spcPts val="0"/>
              </a:spcAft>
              <a:buClr>
                <a:schemeClr val="dk1"/>
              </a:buClr>
              <a:buSzPts val="2400"/>
              <a:buChar char="o"/>
            </a:pPr>
            <a:r>
              <a:rPr lang="en-US"/>
              <a:t>Scientists have demonstrated that QKD works, but </a:t>
            </a:r>
            <a:r>
              <a:rPr lang="en-US" b="1"/>
              <a:t>it is not widely used due to significant technological limitations</a:t>
            </a:r>
            <a:r>
              <a:rPr lang="en-US"/>
              <a:t>.</a:t>
            </a:r>
            <a:endParaRPr/>
          </a:p>
          <a:p>
            <a:pPr marL="285750" lvl="0" indent="-285750" algn="l" rtl="0">
              <a:lnSpc>
                <a:spcPct val="90000"/>
              </a:lnSpc>
              <a:spcBef>
                <a:spcPts val="1000"/>
              </a:spcBef>
              <a:spcAft>
                <a:spcPts val="0"/>
              </a:spcAft>
              <a:buClr>
                <a:schemeClr val="dk1"/>
              </a:buClr>
              <a:buSzPts val="2800"/>
              <a:buFont typeface="Arial"/>
              <a:buChar char="•"/>
            </a:pPr>
            <a:r>
              <a:rPr lang="en-US"/>
              <a:t>Can quantum cryptography be hacked?</a:t>
            </a:r>
            <a:endParaRPr/>
          </a:p>
          <a:p>
            <a:pPr marL="742950" lvl="1" indent="-285750" algn="l" rtl="0">
              <a:lnSpc>
                <a:spcPct val="90000"/>
              </a:lnSpc>
              <a:spcBef>
                <a:spcPts val="500"/>
              </a:spcBef>
              <a:spcAft>
                <a:spcPts val="0"/>
              </a:spcAft>
              <a:buClr>
                <a:schemeClr val="dk1"/>
              </a:buClr>
              <a:buSzPts val="2400"/>
              <a:buChar char="o"/>
            </a:pPr>
            <a:r>
              <a:rPr lang="en-US"/>
              <a:t>Summary: An international team has successfully implemented an advanced form of quantum cryptography for the first time. Moreover, </a:t>
            </a:r>
            <a:r>
              <a:rPr lang="en-US" b="1"/>
              <a:t>encryption is independent of the quantum device used and therefore even more secure against hacking attempts</a:t>
            </a:r>
            <a:r>
              <a:rPr lang="en-US"/>
              <a:t>. </a:t>
            </a:r>
            <a:endParaRPr/>
          </a:p>
          <a:p>
            <a:pPr marL="0" lvl="0" indent="0" algn="l" rtl="0">
              <a:lnSpc>
                <a:spcPct val="90000"/>
              </a:lnSpc>
              <a:spcBef>
                <a:spcPts val="1000"/>
              </a:spcBef>
              <a:spcAft>
                <a:spcPts val="0"/>
              </a:spcAft>
              <a:buClr>
                <a:schemeClr val="dk1"/>
              </a:buClr>
              <a:buSzPts val="2800"/>
              <a:buNone/>
            </a:pPr>
            <a:r>
              <a:rPr lang="en-US"/>
              <a:t>https://www.sciencedaily.com/releases/2022/07/220727124101.htm</a:t>
            </a:r>
            <a:endParaRPr/>
          </a:p>
          <a:p>
            <a:pPr marL="285750" lvl="0" indent="-107950" algn="l" rtl="0">
              <a:lnSpc>
                <a:spcPct val="90000"/>
              </a:lnSpc>
              <a:spcBef>
                <a:spcPts val="1000"/>
              </a:spcBef>
              <a:spcAft>
                <a:spcPts val="0"/>
              </a:spcAft>
              <a:buClr>
                <a:schemeClr val="dk1"/>
              </a:buClr>
              <a:buSzPts val="2800"/>
              <a:buFont typeface="Arial"/>
              <a:buNone/>
            </a:pP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29</a:t>
            </a:fld>
            <a:endParaRPr>
              <a:solidFill>
                <a:srgbClr val="000000"/>
              </a:solidFill>
            </a:endParaRPr>
          </a:p>
        </p:txBody>
      </p:sp>
      <p:sp>
        <p:nvSpPr>
          <p:cNvPr id="309" name="Google Shape;309;p28"/>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Google Q &amp; A</a:t>
            </a:r>
            <a:endParaRPr/>
          </a:p>
        </p:txBody>
      </p:sp>
      <p:sp>
        <p:nvSpPr>
          <p:cNvPr id="310" name="Google Shape;310;p28"/>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What are the disadvantages of quantum cryptography?</a:t>
            </a:r>
            <a:endParaRPr/>
          </a:p>
          <a:p>
            <a:pPr marL="742950" lvl="1" indent="-285750" algn="l" rtl="0">
              <a:lnSpc>
                <a:spcPct val="90000"/>
              </a:lnSpc>
              <a:spcBef>
                <a:spcPts val="500"/>
              </a:spcBef>
              <a:spcAft>
                <a:spcPts val="0"/>
              </a:spcAft>
              <a:buClr>
                <a:schemeClr val="dk1"/>
              </a:buClr>
              <a:buSzPts val="2400"/>
              <a:buChar char="o"/>
            </a:pPr>
            <a:r>
              <a:rPr lang="en-US"/>
              <a:t>The biggest problem right now is the problem you have with any new technology: </a:t>
            </a:r>
            <a:r>
              <a:rPr lang="en-US" b="1"/>
              <a:t>it's prohibitively expensive</a:t>
            </a:r>
            <a:r>
              <a:rPr lang="en-US"/>
              <a:t>. </a:t>
            </a:r>
            <a:endParaRPr/>
          </a:p>
          <a:p>
            <a:pPr marL="742950" lvl="1" indent="-285750" algn="l" rtl="0">
              <a:lnSpc>
                <a:spcPct val="90000"/>
              </a:lnSpc>
              <a:spcBef>
                <a:spcPts val="500"/>
              </a:spcBef>
              <a:spcAft>
                <a:spcPts val="0"/>
              </a:spcAft>
              <a:buClr>
                <a:schemeClr val="dk1"/>
              </a:buClr>
              <a:buSzPts val="2400"/>
              <a:buChar char="o"/>
            </a:pPr>
            <a:r>
              <a:rPr lang="en-US" u="sng">
                <a:solidFill>
                  <a:schemeClr val="hlink"/>
                </a:solidFill>
                <a:hlinkClick r:id="rId3"/>
              </a:rPr>
              <a:t>https://www.plixer.com/blog/quantum-cryptography-explained/</a:t>
            </a:r>
            <a:endParaRPr/>
          </a:p>
          <a:p>
            <a:pPr marL="285750" lvl="0" indent="-285750" algn="l" rtl="0">
              <a:lnSpc>
                <a:spcPct val="90000"/>
              </a:lnSpc>
              <a:spcBef>
                <a:spcPts val="1000"/>
              </a:spcBef>
              <a:spcAft>
                <a:spcPts val="0"/>
              </a:spcAft>
              <a:buClr>
                <a:schemeClr val="dk1"/>
              </a:buClr>
              <a:buSzPts val="2800"/>
              <a:buFont typeface="Arial"/>
              <a:buChar char="•"/>
            </a:pPr>
            <a:r>
              <a:rPr lang="en-US"/>
              <a:t>Advantages and disadvantages:</a:t>
            </a:r>
            <a:endParaRPr/>
          </a:p>
          <a:p>
            <a:pPr marL="742950" lvl="1" indent="-285750" algn="l" rtl="0">
              <a:lnSpc>
                <a:spcPct val="90000"/>
              </a:lnSpc>
              <a:spcBef>
                <a:spcPts val="500"/>
              </a:spcBef>
              <a:spcAft>
                <a:spcPts val="0"/>
              </a:spcAft>
              <a:buClr>
                <a:schemeClr val="dk1"/>
              </a:buClr>
              <a:buSzPts val="2400"/>
              <a:buChar char="o"/>
            </a:pPr>
            <a:r>
              <a:rPr lang="en-US"/>
              <a:t>https://www.digicert.com/blog/the-impact-of-quantum-computing-on-society</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Quantum cryptography</a:t>
            </a:r>
            <a:endParaRPr/>
          </a:p>
        </p:txBody>
      </p:sp>
      <p:sp>
        <p:nvSpPr>
          <p:cNvPr id="114" name="Google Shape;114;p2"/>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dirty="0"/>
              <a:t>The science of exploiting quantum mechanical properties to perform cryptographic tasks.</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Uses individual particles of light, or photons, to transmit data over fiber optic wire.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The photons represent binary bits.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smtClean="0"/>
              <a:t>These </a:t>
            </a:r>
            <a:r>
              <a:rPr lang="en-US" dirty="0"/>
              <a:t>secure properties include the following:</a:t>
            </a:r>
            <a:endParaRPr dirty="0"/>
          </a:p>
          <a:p>
            <a:pPr marL="742950" lvl="1" indent="-285750" algn="l" rtl="0">
              <a:lnSpc>
                <a:spcPct val="90000"/>
              </a:lnSpc>
              <a:spcBef>
                <a:spcPts val="500"/>
              </a:spcBef>
              <a:spcAft>
                <a:spcPts val="0"/>
              </a:spcAft>
              <a:buClr>
                <a:schemeClr val="dk1"/>
              </a:buClr>
              <a:buSzPct val="100000"/>
              <a:buChar char="o"/>
            </a:pPr>
            <a:r>
              <a:rPr lang="en-US" dirty="0" smtClean="0"/>
              <a:t>Particles can </a:t>
            </a:r>
            <a:r>
              <a:rPr lang="en-US" dirty="0"/>
              <a:t>exist in more than one place or state at a time;</a:t>
            </a:r>
            <a:endParaRPr dirty="0"/>
          </a:p>
          <a:p>
            <a:pPr marL="742950" lvl="1" indent="-285750" algn="l" rtl="0">
              <a:lnSpc>
                <a:spcPct val="90000"/>
              </a:lnSpc>
              <a:spcBef>
                <a:spcPts val="500"/>
              </a:spcBef>
              <a:spcAft>
                <a:spcPts val="0"/>
              </a:spcAft>
              <a:buClr>
                <a:schemeClr val="dk1"/>
              </a:buClr>
              <a:buSzPct val="100000"/>
              <a:buChar char="o"/>
            </a:pPr>
            <a:r>
              <a:rPr lang="en-US" dirty="0" smtClean="0"/>
              <a:t>A</a:t>
            </a:r>
            <a:r>
              <a:rPr lang="en-US" dirty="0"/>
              <a:t> </a:t>
            </a:r>
            <a:r>
              <a:rPr lang="en-US" dirty="0" smtClean="0"/>
              <a:t>quantum </a:t>
            </a:r>
            <a:r>
              <a:rPr lang="en-US" dirty="0"/>
              <a:t>property cannot be observed without changing or disturbing it; and</a:t>
            </a:r>
            <a:endParaRPr dirty="0"/>
          </a:p>
          <a:p>
            <a:pPr marL="742950" lvl="1" indent="-285750" algn="l" rtl="0">
              <a:lnSpc>
                <a:spcPct val="90000"/>
              </a:lnSpc>
              <a:spcBef>
                <a:spcPts val="500"/>
              </a:spcBef>
              <a:spcAft>
                <a:spcPts val="0"/>
              </a:spcAft>
              <a:buClr>
                <a:schemeClr val="dk1"/>
              </a:buClr>
              <a:buSzPct val="100000"/>
              <a:buChar char="o"/>
            </a:pPr>
            <a:r>
              <a:rPr lang="en-US" dirty="0"/>
              <a:t>whole particles cannot be copied.</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These properties make it impossible to measure the quantum state of any system without disturbing that system.</a:t>
            </a:r>
            <a:endParaRPr dirty="0"/>
          </a:p>
        </p:txBody>
      </p:sp>
      <p:sp>
        <p:nvSpPr>
          <p:cNvPr id="115" name="Google Shape;115;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a:t>
            </a:fld>
            <a:endParaRPr>
              <a:solidFill>
                <a:srgbClr val="00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30</a:t>
            </a:fld>
            <a:endParaRPr>
              <a:solidFill>
                <a:srgbClr val="000000"/>
              </a:solidFill>
            </a:endParaRPr>
          </a:p>
        </p:txBody>
      </p:sp>
      <p:sp>
        <p:nvSpPr>
          <p:cNvPr id="316" name="Google Shape;316;p29"/>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References</a:t>
            </a:r>
            <a:endParaRPr/>
          </a:p>
        </p:txBody>
      </p:sp>
      <p:sp>
        <p:nvSpPr>
          <p:cNvPr id="317" name="Google Shape;317;p29"/>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a:t>“What is Quantum Cryptography?”, </a:t>
            </a:r>
            <a:r>
              <a:rPr lang="en-US" u="sng">
                <a:solidFill>
                  <a:schemeClr val="hlink"/>
                </a:solidFill>
                <a:hlinkClick r:id="rId3"/>
              </a:rPr>
              <a:t>https://www.techtarget.com/searchsecurity/definition/quantum-cryptography</a:t>
            </a:r>
            <a:r>
              <a:rPr lang="en-US"/>
              <a:t>, last retrieved on Nov 23,2022</a:t>
            </a:r>
            <a:endParaRPr/>
          </a:p>
          <a:p>
            <a:pPr marL="285750" lvl="0" indent="-285750" algn="l" rtl="0">
              <a:lnSpc>
                <a:spcPct val="90000"/>
              </a:lnSpc>
              <a:spcBef>
                <a:spcPts val="1000"/>
              </a:spcBef>
              <a:spcAft>
                <a:spcPts val="0"/>
              </a:spcAft>
              <a:buClr>
                <a:schemeClr val="dk1"/>
              </a:buClr>
              <a:buSzPct val="100000"/>
              <a:buFont typeface="Arial"/>
              <a:buChar char="•"/>
            </a:pPr>
            <a:r>
              <a:rPr lang="en-US"/>
              <a:t>“Quantum Cryptography”, </a:t>
            </a:r>
            <a:r>
              <a:rPr lang="en-US" u="sng">
                <a:solidFill>
                  <a:schemeClr val="hlink"/>
                </a:solidFill>
                <a:hlinkClick r:id="rId4"/>
              </a:rPr>
              <a:t>https://en.wikipedia.org/wiki/Quantum_cryptography</a:t>
            </a:r>
            <a:r>
              <a:rPr lang="en-US"/>
              <a:t>, last retrieved on Nov 23,2022</a:t>
            </a:r>
            <a:endParaRPr/>
          </a:p>
          <a:p>
            <a:pPr marL="285750" lvl="0" indent="-285750" algn="l" rtl="0">
              <a:lnSpc>
                <a:spcPct val="90000"/>
              </a:lnSpc>
              <a:spcBef>
                <a:spcPts val="1000"/>
              </a:spcBef>
              <a:spcAft>
                <a:spcPts val="0"/>
              </a:spcAft>
              <a:buClr>
                <a:schemeClr val="dk1"/>
              </a:buClr>
              <a:buSzPct val="100000"/>
              <a:buFont typeface="Arial"/>
              <a:buChar char="•"/>
            </a:pPr>
            <a:r>
              <a:rPr lang="en-US"/>
              <a:t>“Quantum Cryptography explained”, </a:t>
            </a:r>
            <a:r>
              <a:rPr lang="en-US" u="sng">
                <a:solidFill>
                  <a:schemeClr val="hlink"/>
                </a:solidFill>
                <a:hlinkClick r:id="rId5"/>
              </a:rPr>
              <a:t>Quantum Cryptography, Explained | QuantumXC</a:t>
            </a:r>
            <a:r>
              <a:rPr lang="en-US"/>
              <a:t>, last retrieved on Nov 23,2022</a:t>
            </a:r>
            <a:endParaRPr/>
          </a:p>
          <a:p>
            <a:pPr marL="285750" lvl="0" indent="-285750" algn="l" rtl="0">
              <a:lnSpc>
                <a:spcPct val="90000"/>
              </a:lnSpc>
              <a:spcBef>
                <a:spcPts val="1000"/>
              </a:spcBef>
              <a:spcAft>
                <a:spcPts val="0"/>
              </a:spcAft>
              <a:buClr>
                <a:schemeClr val="dk1"/>
              </a:buClr>
              <a:buSzPct val="100000"/>
              <a:buFont typeface="Arial"/>
              <a:buChar char="•"/>
            </a:pPr>
            <a:r>
              <a:rPr lang="en-US"/>
              <a:t>“</a:t>
            </a:r>
            <a:r>
              <a:rPr lang="en-US" b="1"/>
              <a:t>How Quantum Cryptography works</a:t>
            </a:r>
            <a:r>
              <a:rPr lang="en-US"/>
              <a:t>”, </a:t>
            </a:r>
            <a:r>
              <a:rPr lang="en-US" u="sng">
                <a:solidFill>
                  <a:schemeClr val="hlink"/>
                </a:solidFill>
                <a:hlinkClick r:id="rId6"/>
              </a:rPr>
              <a:t>https://www.youtube.com/watch?v=PZRocoD7nik</a:t>
            </a:r>
            <a:r>
              <a:rPr lang="en-US"/>
              <a:t>, last retrieved on Nov 23,2022</a:t>
            </a:r>
            <a:endParaRPr/>
          </a:p>
          <a:p>
            <a:pPr marL="285750" lvl="0" indent="-121285" algn="l" rtl="0">
              <a:lnSpc>
                <a:spcPct val="90000"/>
              </a:lnSpc>
              <a:spcBef>
                <a:spcPts val="1000"/>
              </a:spcBef>
              <a:spcAft>
                <a:spcPts val="0"/>
              </a:spcAft>
              <a:buClr>
                <a:schemeClr val="dk1"/>
              </a:buClr>
              <a:buSzPct val="100000"/>
              <a:buFont typeface="Arial"/>
              <a:buNone/>
            </a:pPr>
            <a:endParaRPr/>
          </a:p>
          <a:p>
            <a:pPr marL="285750" lvl="0" indent="-121285" algn="l" rtl="0">
              <a:lnSpc>
                <a:spcPct val="90000"/>
              </a:lnSpc>
              <a:spcBef>
                <a:spcPts val="1000"/>
              </a:spcBef>
              <a:spcAft>
                <a:spcPts val="0"/>
              </a:spcAft>
              <a:buClr>
                <a:schemeClr val="dk1"/>
              </a:buClr>
              <a:buSzPct val="100000"/>
              <a:buFont typeface="Arial"/>
              <a:buNone/>
            </a:pPr>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0"/>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C00000"/>
              </a:buClr>
              <a:buSzPts val="6000"/>
              <a:buFont typeface="Marcellus"/>
              <a:buNone/>
            </a:pPr>
            <a:r>
              <a:rPr lang="en-US">
                <a:solidFill>
                  <a:srgbClr val="C00000"/>
                </a:solidFill>
                <a:latin typeface="Marcellus"/>
                <a:ea typeface="Marcellus"/>
                <a:cs typeface="Marcellus"/>
                <a:sym typeface="Marcellus"/>
              </a:rPr>
              <a:t>Homomorphic Encryption</a:t>
            </a:r>
            <a:endParaRPr>
              <a:solidFill>
                <a:srgbClr val="C00000"/>
              </a:solidFill>
              <a:latin typeface="Marcellus"/>
              <a:ea typeface="Marcellus"/>
              <a:cs typeface="Marcellus"/>
              <a:sym typeface="Marcellus"/>
            </a:endParaRPr>
          </a:p>
        </p:txBody>
      </p:sp>
      <p:sp>
        <p:nvSpPr>
          <p:cNvPr id="323" name="Google Shape;323;p30"/>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888888"/>
              </a:buClr>
              <a:buSzPts val="2400"/>
              <a:buNone/>
            </a:pPr>
            <a:endParaRPr/>
          </a:p>
        </p:txBody>
      </p:sp>
      <p:sp>
        <p:nvSpPr>
          <p:cNvPr id="324" name="Google Shape;324;p3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31</a:t>
            </a:fld>
            <a:endParaRPr>
              <a:solidFill>
                <a:srgbClr val="00000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32</a:t>
            </a:fld>
            <a:endParaRPr lang="en-US"/>
          </a:p>
        </p:txBody>
      </p:sp>
      <p:sp>
        <p:nvSpPr>
          <p:cNvPr id="5" name="Title 4"/>
          <p:cNvSpPr>
            <a:spLocks noGrp="1"/>
          </p:cNvSpPr>
          <p:nvPr>
            <p:ph type="title"/>
          </p:nvPr>
        </p:nvSpPr>
        <p:spPr/>
        <p:txBody>
          <a:bodyPr/>
          <a:lstStyle/>
          <a:p>
            <a:r>
              <a:rPr lang="en-IN" dirty="0" smtClean="0"/>
              <a:t>Example </a:t>
            </a:r>
            <a:endParaRPr lang="en-IN" dirty="0"/>
          </a:p>
        </p:txBody>
      </p:sp>
      <p:sp>
        <p:nvSpPr>
          <p:cNvPr id="6" name="Text Placeholder 5"/>
          <p:cNvSpPr>
            <a:spLocks noGrp="1"/>
          </p:cNvSpPr>
          <p:nvPr>
            <p:ph type="body" idx="1"/>
          </p:nvPr>
        </p:nvSpPr>
        <p:spPr/>
        <p:txBody>
          <a:bodyPr/>
          <a:lstStyle/>
          <a:p>
            <a:pPr marL="50800" indent="0">
              <a:buNone/>
            </a:pPr>
            <a:r>
              <a:rPr lang="en-US" dirty="0"/>
              <a:t>A hospital wants to use a cloud service for processing patient records to compute statistical insights, such as the average blood pressure of patients, but due to privacy regulations (e.g., HIPAA, GDPR), it cannot share unencrypted patient data with the cloud provider.</a:t>
            </a:r>
            <a:endParaRPr lang="en-IN" dirty="0"/>
          </a:p>
        </p:txBody>
      </p:sp>
    </p:spTree>
    <p:extLst>
      <p:ext uri="{BB962C8B-B14F-4D97-AF65-F5344CB8AC3E}">
        <p14:creationId xmlns:p14="http://schemas.microsoft.com/office/powerpoint/2010/main" val="27832613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33</a:t>
            </a:fld>
            <a:endParaRPr lang="en-US"/>
          </a:p>
        </p:txBody>
      </p:sp>
      <p:sp>
        <p:nvSpPr>
          <p:cNvPr id="3" name="Title 2"/>
          <p:cNvSpPr>
            <a:spLocks noGrp="1"/>
          </p:cNvSpPr>
          <p:nvPr>
            <p:ph type="title"/>
          </p:nvPr>
        </p:nvSpPr>
        <p:spPr/>
        <p:txBody>
          <a:bodyPr/>
          <a:lstStyle/>
          <a:p>
            <a:r>
              <a:rPr lang="en-IN" dirty="0" smtClean="0"/>
              <a:t>Solution</a:t>
            </a:r>
            <a:endParaRPr lang="en-IN" dirty="0"/>
          </a:p>
        </p:txBody>
      </p:sp>
      <p:sp>
        <p:nvSpPr>
          <p:cNvPr id="4" name="Text Placeholder 3"/>
          <p:cNvSpPr>
            <a:spLocks noGrp="1"/>
          </p:cNvSpPr>
          <p:nvPr>
            <p:ph type="body" idx="1"/>
          </p:nvPr>
        </p:nvSpPr>
        <p:spPr/>
        <p:txBody>
          <a:bodyPr>
            <a:normAutofit fontScale="92500" lnSpcReduction="10000"/>
          </a:bodyPr>
          <a:lstStyle/>
          <a:p>
            <a:pPr marL="565150" indent="-514350">
              <a:buFont typeface="+mj-lt"/>
              <a:buAutoNum type="arabicPeriod"/>
            </a:pPr>
            <a:r>
              <a:rPr lang="en-US" dirty="0" smtClean="0"/>
              <a:t>The </a:t>
            </a:r>
            <a:r>
              <a:rPr lang="en-US" dirty="0"/>
              <a:t>hospital </a:t>
            </a:r>
            <a:r>
              <a:rPr lang="en-US" b="1" dirty="0"/>
              <a:t>encrypts</a:t>
            </a:r>
            <a:r>
              <a:rPr lang="en-US" dirty="0"/>
              <a:t> patient data using a </a:t>
            </a:r>
            <a:r>
              <a:rPr lang="en-US" b="1" dirty="0"/>
              <a:t>homomorphic encryption scheme</a:t>
            </a:r>
            <a:r>
              <a:rPr lang="en-US" dirty="0"/>
              <a:t> before uploading it to the cloud.</a:t>
            </a:r>
          </a:p>
          <a:p>
            <a:pPr marL="565150" indent="-514350">
              <a:buFont typeface="+mj-lt"/>
              <a:buAutoNum type="arabicPeriod"/>
            </a:pPr>
            <a:r>
              <a:rPr lang="en-US" dirty="0"/>
              <a:t>The cloud provider, without decrypting the data, performs the required computations (e.g., summing all blood pressure values and dividing by the number of records).</a:t>
            </a:r>
          </a:p>
          <a:p>
            <a:pPr marL="565150" indent="-514350">
              <a:buFont typeface="+mj-lt"/>
              <a:buAutoNum type="arabicPeriod"/>
            </a:pPr>
            <a:r>
              <a:rPr lang="en-US" dirty="0"/>
              <a:t>The cloud returns the </a:t>
            </a:r>
            <a:r>
              <a:rPr lang="en-US" b="1" dirty="0"/>
              <a:t>encrypted result</a:t>
            </a:r>
            <a:r>
              <a:rPr lang="en-US" dirty="0"/>
              <a:t> to the hospital.</a:t>
            </a:r>
          </a:p>
          <a:p>
            <a:pPr marL="565150" indent="-514350">
              <a:buFont typeface="+mj-lt"/>
              <a:buAutoNum type="arabicPeriod"/>
            </a:pPr>
            <a:r>
              <a:rPr lang="en-US" dirty="0"/>
              <a:t>The hospital </a:t>
            </a:r>
            <a:r>
              <a:rPr lang="en-US" b="1" dirty="0"/>
              <a:t>decrypts</a:t>
            </a:r>
            <a:r>
              <a:rPr lang="en-US" dirty="0"/>
              <a:t> the result and obtains the average blood pressure, all while ensuring that no raw patient data was exposed to the cloud.</a:t>
            </a:r>
          </a:p>
          <a:p>
            <a:endParaRPr lang="en-IN" dirty="0"/>
          </a:p>
        </p:txBody>
      </p:sp>
    </p:spTree>
    <p:extLst>
      <p:ext uri="{BB962C8B-B14F-4D97-AF65-F5344CB8AC3E}">
        <p14:creationId xmlns:p14="http://schemas.microsoft.com/office/powerpoint/2010/main" val="10776662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34</a:t>
            </a:fld>
            <a:endParaRPr lang="en-US"/>
          </a:p>
        </p:txBody>
      </p:sp>
      <p:sp>
        <p:nvSpPr>
          <p:cNvPr id="3" name="Title 2"/>
          <p:cNvSpPr>
            <a:spLocks noGrp="1"/>
          </p:cNvSpPr>
          <p:nvPr>
            <p:ph type="title"/>
          </p:nvPr>
        </p:nvSpPr>
        <p:spPr/>
        <p:txBody>
          <a:bodyPr/>
          <a:lstStyle/>
          <a:p>
            <a:r>
              <a:rPr lang="en-IN" dirty="0" smtClean="0"/>
              <a:t>Confused?</a:t>
            </a:r>
            <a:endParaRPr lang="en-IN" dirty="0"/>
          </a:p>
        </p:txBody>
      </p:sp>
      <p:sp>
        <p:nvSpPr>
          <p:cNvPr id="4" name="Text Placeholder 3"/>
          <p:cNvSpPr>
            <a:spLocks noGrp="1"/>
          </p:cNvSpPr>
          <p:nvPr>
            <p:ph type="body" idx="1"/>
          </p:nvPr>
        </p:nvSpPr>
        <p:spPr/>
        <p:txBody>
          <a:bodyPr/>
          <a:lstStyle/>
          <a:p>
            <a:pPr marL="50800" indent="0">
              <a:buNone/>
            </a:pPr>
            <a:r>
              <a:rPr lang="en-US" dirty="0" smtClean="0"/>
              <a:t>How cloud </a:t>
            </a:r>
            <a:r>
              <a:rPr lang="en-US" dirty="0"/>
              <a:t>systems can compute data without actually knowing which field is which, which can be understood only after decrypting </a:t>
            </a:r>
            <a:r>
              <a:rPr lang="en-US" dirty="0" smtClean="0"/>
              <a:t>data??</a:t>
            </a:r>
            <a:endParaRPr lang="en-IN" dirty="0"/>
          </a:p>
        </p:txBody>
      </p:sp>
    </p:spTree>
    <p:extLst>
      <p:ext uri="{BB962C8B-B14F-4D97-AF65-F5344CB8AC3E}">
        <p14:creationId xmlns:p14="http://schemas.microsoft.com/office/powerpoint/2010/main" val="26259400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35</a:t>
            </a:fld>
            <a:endParaRPr lang="en-US"/>
          </a:p>
        </p:txBody>
      </p:sp>
      <p:sp>
        <p:nvSpPr>
          <p:cNvPr id="3" name="Title 2"/>
          <p:cNvSpPr>
            <a:spLocks noGrp="1"/>
          </p:cNvSpPr>
          <p:nvPr>
            <p:ph type="title"/>
          </p:nvPr>
        </p:nvSpPr>
        <p:spPr/>
        <p:txBody>
          <a:bodyPr/>
          <a:lstStyle/>
          <a:p>
            <a:r>
              <a:rPr lang="en-US" dirty="0"/>
              <a:t>Step 1: Encryption Before Uploading</a:t>
            </a:r>
            <a:endParaRPr lang="en-IN" dirty="0"/>
          </a:p>
        </p:txBody>
      </p:sp>
      <p:sp>
        <p:nvSpPr>
          <p:cNvPr id="4" name="Text Placeholder 3"/>
          <p:cNvSpPr>
            <a:spLocks noGrp="1"/>
          </p:cNvSpPr>
          <p:nvPr>
            <p:ph type="body" idx="1"/>
          </p:nvPr>
        </p:nvSpPr>
        <p:spPr>
          <a:xfrm>
            <a:off x="700004" y="4083627"/>
            <a:ext cx="8229600" cy="1766965"/>
          </a:xfrm>
        </p:spPr>
        <p:txBody>
          <a:bodyPr/>
          <a:lstStyle/>
          <a:p>
            <a:r>
              <a:rPr lang="en-US" dirty="0"/>
              <a:t>To the cloud provider, each field is just </a:t>
            </a:r>
            <a:r>
              <a:rPr lang="en-US" b="1" dirty="0"/>
              <a:t>an encrypted value</a:t>
            </a:r>
            <a:r>
              <a:rPr lang="en-US" dirty="0"/>
              <a:t>, and they cannot distinguish between "Age," "Blood Pressure," or "Heart Rate."</a:t>
            </a:r>
            <a:endParaRPr lang="en-IN" dirty="0"/>
          </a:p>
        </p:txBody>
      </p:sp>
      <p:graphicFrame>
        <p:nvGraphicFramePr>
          <p:cNvPr id="8" name="Table 7"/>
          <p:cNvGraphicFramePr>
            <a:graphicFrameLocks noGrp="1"/>
          </p:cNvGraphicFramePr>
          <p:nvPr>
            <p:extLst>
              <p:ext uri="{D42A27DB-BD31-4B8C-83A1-F6EECF244321}">
                <p14:modId xmlns:p14="http://schemas.microsoft.com/office/powerpoint/2010/main" val="764414099"/>
              </p:ext>
            </p:extLst>
          </p:nvPr>
        </p:nvGraphicFramePr>
        <p:xfrm>
          <a:off x="611909" y="1279814"/>
          <a:ext cx="7846290" cy="2710121"/>
        </p:xfrm>
        <a:graphic>
          <a:graphicData uri="http://schemas.openxmlformats.org/drawingml/2006/table">
            <a:tbl>
              <a:tblPr>
                <a:tableStyleId>{5C22544A-7EE6-4342-B048-85BDC9FD1C3A}</a:tableStyleId>
              </a:tblPr>
              <a:tblGrid>
                <a:gridCol w="1989595"/>
                <a:gridCol w="1877505"/>
                <a:gridCol w="1793438"/>
                <a:gridCol w="2185752"/>
              </a:tblGrid>
              <a:tr h="800619">
                <a:tc>
                  <a:txBody>
                    <a:bodyPr/>
                    <a:lstStyle/>
                    <a:p>
                      <a:pPr algn="ctr" fontAlgn="ctr"/>
                      <a:r>
                        <a:rPr lang="en-IN" sz="1800" b="1" u="none" strike="noStrike" dirty="0">
                          <a:effectLst/>
                          <a:latin typeface="Fira Sans" panose="020B0604020202020204" charset="0"/>
                          <a:cs typeface="Fira Sans" panose="020B0604020202020204" charset="0"/>
                        </a:rPr>
                        <a:t>Patient ID</a:t>
                      </a:r>
                      <a:endParaRPr lang="en-IN" sz="1800" b="1" i="0" u="none" strike="noStrike" dirty="0">
                        <a:solidFill>
                          <a:srgbClr val="000000"/>
                        </a:solidFill>
                        <a:effectLst/>
                        <a:latin typeface="Fira Sans" panose="020B0604020202020204" charset="0"/>
                        <a:cs typeface="Fira Sans" panose="020B0604020202020204" charset="0"/>
                      </a:endParaRPr>
                    </a:p>
                  </a:txBody>
                  <a:tcPr marL="6350" marR="6350" marT="6350" marB="0" anchor="ctr"/>
                </a:tc>
                <a:tc>
                  <a:txBody>
                    <a:bodyPr/>
                    <a:lstStyle/>
                    <a:p>
                      <a:pPr algn="ctr" fontAlgn="ctr"/>
                      <a:r>
                        <a:rPr lang="en-IN" sz="1800" b="1" u="none" strike="noStrike" dirty="0">
                          <a:effectLst/>
                          <a:latin typeface="Fira Sans" panose="020B0604020202020204" charset="0"/>
                          <a:cs typeface="Fira Sans" panose="020B0604020202020204" charset="0"/>
                        </a:rPr>
                        <a:t>Age</a:t>
                      </a:r>
                      <a:endParaRPr lang="en-IN" sz="1800" b="1" i="0" u="none" strike="noStrike" dirty="0">
                        <a:solidFill>
                          <a:srgbClr val="000000"/>
                        </a:solidFill>
                        <a:effectLst/>
                        <a:latin typeface="Fira Sans" panose="020B0604020202020204" charset="0"/>
                        <a:cs typeface="Fira Sans" panose="020B0604020202020204" charset="0"/>
                      </a:endParaRPr>
                    </a:p>
                  </a:txBody>
                  <a:tcPr marL="6350" marR="6350" marT="6350" marB="0" anchor="ctr"/>
                </a:tc>
                <a:tc>
                  <a:txBody>
                    <a:bodyPr/>
                    <a:lstStyle/>
                    <a:p>
                      <a:pPr algn="ctr" fontAlgn="ctr"/>
                      <a:r>
                        <a:rPr lang="en-IN" sz="1800" b="1" u="none" strike="noStrike" dirty="0">
                          <a:effectLst/>
                          <a:latin typeface="Fira Sans" panose="020B0604020202020204" charset="0"/>
                          <a:cs typeface="Fira Sans" panose="020B0604020202020204" charset="0"/>
                        </a:rPr>
                        <a:t>Blood Pressure</a:t>
                      </a:r>
                      <a:endParaRPr lang="en-IN" sz="1800" b="1" i="0" u="none" strike="noStrike" dirty="0">
                        <a:solidFill>
                          <a:srgbClr val="000000"/>
                        </a:solidFill>
                        <a:effectLst/>
                        <a:latin typeface="Fira Sans" panose="020B0604020202020204" charset="0"/>
                        <a:cs typeface="Fira Sans" panose="020B0604020202020204" charset="0"/>
                      </a:endParaRPr>
                    </a:p>
                  </a:txBody>
                  <a:tcPr marL="6350" marR="6350" marT="6350" marB="0" anchor="ctr"/>
                </a:tc>
                <a:tc>
                  <a:txBody>
                    <a:bodyPr/>
                    <a:lstStyle/>
                    <a:p>
                      <a:pPr algn="ctr" fontAlgn="ctr"/>
                      <a:r>
                        <a:rPr lang="en-IN" sz="1800" b="1" u="none" strike="noStrike" dirty="0">
                          <a:effectLst/>
                          <a:latin typeface="Fira Sans" panose="020B0604020202020204" charset="0"/>
                          <a:cs typeface="Fira Sans" panose="020B0604020202020204" charset="0"/>
                        </a:rPr>
                        <a:t>Heart Rate</a:t>
                      </a:r>
                      <a:endParaRPr lang="en-IN" sz="1800" b="1" i="0" u="none" strike="noStrike" dirty="0">
                        <a:solidFill>
                          <a:srgbClr val="000000"/>
                        </a:solidFill>
                        <a:effectLst/>
                        <a:latin typeface="Fira Sans" panose="020B0604020202020204" charset="0"/>
                        <a:cs typeface="Fira Sans" panose="020B0604020202020204" charset="0"/>
                      </a:endParaRPr>
                    </a:p>
                  </a:txBody>
                  <a:tcPr marL="6350" marR="6350" marT="6350" marB="0" anchor="ctr"/>
                </a:tc>
              </a:tr>
              <a:tr h="266873">
                <a:tc>
                  <a:txBody>
                    <a:bodyPr/>
                    <a:lstStyle/>
                    <a:p>
                      <a:pPr algn="ctr" fontAlgn="ctr"/>
                      <a:r>
                        <a:rPr lang="en-IN" sz="1800" u="none" strike="noStrike">
                          <a:effectLst/>
                          <a:latin typeface="Fira Sans" panose="020B0604020202020204" charset="0"/>
                          <a:cs typeface="Fira Sans" panose="020B0604020202020204" charset="0"/>
                        </a:rPr>
                        <a:t>1</a:t>
                      </a:r>
                      <a:endParaRPr lang="en-IN" sz="1800" b="0" i="0" u="none" strike="noStrike">
                        <a:solidFill>
                          <a:srgbClr val="000000"/>
                        </a:solidFill>
                        <a:effectLst/>
                        <a:latin typeface="Fira Sans" panose="020B0604020202020204" charset="0"/>
                        <a:cs typeface="Fira Sans" panose="020B0604020202020204" charset="0"/>
                      </a:endParaRPr>
                    </a:p>
                  </a:txBody>
                  <a:tcPr marL="6350" marR="6350" marT="6350" marB="0" anchor="ctr"/>
                </a:tc>
                <a:tc>
                  <a:txBody>
                    <a:bodyPr/>
                    <a:lstStyle/>
                    <a:p>
                      <a:pPr algn="ctr" fontAlgn="ctr"/>
                      <a:r>
                        <a:rPr lang="en-IN" sz="1800" u="none" strike="noStrike" dirty="0">
                          <a:effectLst/>
                          <a:latin typeface="Fira Sans" panose="020B0604020202020204" charset="0"/>
                          <a:cs typeface="Fira Sans" panose="020B0604020202020204" charset="0"/>
                        </a:rPr>
                        <a:t>34</a:t>
                      </a:r>
                      <a:endParaRPr lang="en-IN" sz="1800" b="0" i="0" u="none" strike="noStrike" dirty="0">
                        <a:solidFill>
                          <a:srgbClr val="000000"/>
                        </a:solidFill>
                        <a:effectLst/>
                        <a:latin typeface="Fira Sans" panose="020B0604020202020204" charset="0"/>
                        <a:cs typeface="Fira Sans" panose="020B0604020202020204" charset="0"/>
                      </a:endParaRPr>
                    </a:p>
                  </a:txBody>
                  <a:tcPr marL="6350" marR="6350" marT="6350" marB="0" anchor="ctr"/>
                </a:tc>
                <a:tc>
                  <a:txBody>
                    <a:bodyPr/>
                    <a:lstStyle/>
                    <a:p>
                      <a:pPr algn="ctr" fontAlgn="ctr"/>
                      <a:r>
                        <a:rPr lang="en-IN" sz="1800" u="none" strike="noStrike" dirty="0">
                          <a:effectLst/>
                          <a:latin typeface="Fira Sans" panose="020B0604020202020204" charset="0"/>
                          <a:cs typeface="Fira Sans" panose="020B0604020202020204" charset="0"/>
                        </a:rPr>
                        <a:t>120</a:t>
                      </a:r>
                      <a:endParaRPr lang="en-IN" sz="1800" b="0" i="0" u="none" strike="noStrike" dirty="0">
                        <a:solidFill>
                          <a:srgbClr val="000000"/>
                        </a:solidFill>
                        <a:effectLst/>
                        <a:latin typeface="Fira Sans" panose="020B0604020202020204" charset="0"/>
                        <a:cs typeface="Fira Sans" panose="020B0604020202020204" charset="0"/>
                      </a:endParaRPr>
                    </a:p>
                  </a:txBody>
                  <a:tcPr marL="6350" marR="6350" marT="6350" marB="0" anchor="ctr"/>
                </a:tc>
                <a:tc>
                  <a:txBody>
                    <a:bodyPr/>
                    <a:lstStyle/>
                    <a:p>
                      <a:pPr algn="ctr" fontAlgn="ctr"/>
                      <a:r>
                        <a:rPr lang="en-IN" sz="1800" u="none" strike="noStrike" dirty="0">
                          <a:effectLst/>
                          <a:latin typeface="Fira Sans" panose="020B0604020202020204" charset="0"/>
                          <a:cs typeface="Fira Sans" panose="020B0604020202020204" charset="0"/>
                        </a:rPr>
                        <a:t>80</a:t>
                      </a:r>
                      <a:endParaRPr lang="en-IN" sz="1800" b="0" i="0" u="none" strike="noStrike" dirty="0">
                        <a:solidFill>
                          <a:srgbClr val="000000"/>
                        </a:solidFill>
                        <a:effectLst/>
                        <a:latin typeface="Fira Sans" panose="020B0604020202020204" charset="0"/>
                        <a:cs typeface="Fira Sans" panose="020B0604020202020204" charset="0"/>
                      </a:endParaRPr>
                    </a:p>
                  </a:txBody>
                  <a:tcPr marL="6350" marR="6350" marT="6350" marB="0" anchor="ctr"/>
                </a:tc>
              </a:tr>
              <a:tr h="266873">
                <a:tc>
                  <a:txBody>
                    <a:bodyPr/>
                    <a:lstStyle/>
                    <a:p>
                      <a:pPr algn="ctr" fontAlgn="ctr"/>
                      <a:r>
                        <a:rPr lang="en-IN" sz="1800" u="none" strike="noStrike">
                          <a:effectLst/>
                          <a:latin typeface="Fira Sans" panose="020B0604020202020204" charset="0"/>
                          <a:cs typeface="Fira Sans" panose="020B0604020202020204" charset="0"/>
                        </a:rPr>
                        <a:t>2</a:t>
                      </a:r>
                      <a:endParaRPr lang="en-IN" sz="1800" b="0" i="0" u="none" strike="noStrike">
                        <a:solidFill>
                          <a:srgbClr val="000000"/>
                        </a:solidFill>
                        <a:effectLst/>
                        <a:latin typeface="Fira Sans" panose="020B0604020202020204" charset="0"/>
                        <a:cs typeface="Fira Sans" panose="020B0604020202020204" charset="0"/>
                      </a:endParaRPr>
                    </a:p>
                  </a:txBody>
                  <a:tcPr marL="6350" marR="6350" marT="6350" marB="0" anchor="ctr"/>
                </a:tc>
                <a:tc>
                  <a:txBody>
                    <a:bodyPr/>
                    <a:lstStyle/>
                    <a:p>
                      <a:pPr algn="ctr" fontAlgn="ctr"/>
                      <a:r>
                        <a:rPr lang="en-IN" sz="1800" u="none" strike="noStrike">
                          <a:effectLst/>
                          <a:latin typeface="Fira Sans" panose="020B0604020202020204" charset="0"/>
                          <a:cs typeface="Fira Sans" panose="020B0604020202020204" charset="0"/>
                        </a:rPr>
                        <a:t>45</a:t>
                      </a:r>
                      <a:endParaRPr lang="en-IN" sz="1800" b="0" i="0" u="none" strike="noStrike">
                        <a:solidFill>
                          <a:srgbClr val="000000"/>
                        </a:solidFill>
                        <a:effectLst/>
                        <a:latin typeface="Fira Sans" panose="020B0604020202020204" charset="0"/>
                        <a:cs typeface="Fira Sans" panose="020B0604020202020204" charset="0"/>
                      </a:endParaRPr>
                    </a:p>
                  </a:txBody>
                  <a:tcPr marL="6350" marR="6350" marT="6350" marB="0" anchor="ctr"/>
                </a:tc>
                <a:tc>
                  <a:txBody>
                    <a:bodyPr/>
                    <a:lstStyle/>
                    <a:p>
                      <a:pPr algn="ctr" fontAlgn="ctr"/>
                      <a:r>
                        <a:rPr lang="en-IN" sz="1800" u="none" strike="noStrike" dirty="0">
                          <a:effectLst/>
                          <a:latin typeface="Fira Sans" panose="020B0604020202020204" charset="0"/>
                          <a:cs typeface="Fira Sans" panose="020B0604020202020204" charset="0"/>
                        </a:rPr>
                        <a:t>130</a:t>
                      </a:r>
                      <a:endParaRPr lang="en-IN" sz="1800" b="0" i="0" u="none" strike="noStrike" dirty="0">
                        <a:solidFill>
                          <a:srgbClr val="000000"/>
                        </a:solidFill>
                        <a:effectLst/>
                        <a:latin typeface="Fira Sans" panose="020B0604020202020204" charset="0"/>
                        <a:cs typeface="Fira Sans" panose="020B0604020202020204" charset="0"/>
                      </a:endParaRPr>
                    </a:p>
                  </a:txBody>
                  <a:tcPr marL="6350" marR="6350" marT="6350" marB="0" anchor="ctr"/>
                </a:tc>
                <a:tc>
                  <a:txBody>
                    <a:bodyPr/>
                    <a:lstStyle/>
                    <a:p>
                      <a:pPr algn="ctr" fontAlgn="ctr"/>
                      <a:r>
                        <a:rPr lang="en-IN" sz="1800" u="none" strike="noStrike" dirty="0">
                          <a:effectLst/>
                          <a:latin typeface="Fira Sans" panose="020B0604020202020204" charset="0"/>
                          <a:cs typeface="Fira Sans" panose="020B0604020202020204" charset="0"/>
                        </a:rPr>
                        <a:t>85</a:t>
                      </a:r>
                      <a:endParaRPr lang="en-IN" sz="1800" b="0" i="0" u="none" strike="noStrike" dirty="0">
                        <a:solidFill>
                          <a:srgbClr val="000000"/>
                        </a:solidFill>
                        <a:effectLst/>
                        <a:latin typeface="Fira Sans" panose="020B0604020202020204" charset="0"/>
                        <a:cs typeface="Fira Sans" panose="020B0604020202020204" charset="0"/>
                      </a:endParaRPr>
                    </a:p>
                  </a:txBody>
                  <a:tcPr marL="6350" marR="6350" marT="6350" marB="0" anchor="ctr"/>
                </a:tc>
              </a:tr>
              <a:tr h="266873">
                <a:tc>
                  <a:txBody>
                    <a:bodyPr/>
                    <a:lstStyle/>
                    <a:p>
                      <a:pPr algn="ctr" fontAlgn="b"/>
                      <a:endParaRPr lang="en-IN" sz="1800" b="0" i="0" u="none" strike="noStrike">
                        <a:solidFill>
                          <a:srgbClr val="000000"/>
                        </a:solidFill>
                        <a:effectLst/>
                        <a:latin typeface="Fira Sans" panose="020B0604020202020204" charset="0"/>
                        <a:cs typeface="Fira Sans" panose="020B0604020202020204" charset="0"/>
                      </a:endParaRPr>
                    </a:p>
                  </a:txBody>
                  <a:tcPr marL="6350" marR="6350" marT="6350" marB="0" anchor="b"/>
                </a:tc>
                <a:tc>
                  <a:txBody>
                    <a:bodyPr/>
                    <a:lstStyle/>
                    <a:p>
                      <a:pPr algn="ctr" fontAlgn="b"/>
                      <a:endParaRPr lang="en-IN" sz="1800" b="0" i="0" u="none" strike="noStrike">
                        <a:solidFill>
                          <a:srgbClr val="000000"/>
                        </a:solidFill>
                        <a:effectLst/>
                        <a:latin typeface="Fira Sans" panose="020B0604020202020204" charset="0"/>
                        <a:cs typeface="Fira Sans" panose="020B0604020202020204" charset="0"/>
                      </a:endParaRPr>
                    </a:p>
                  </a:txBody>
                  <a:tcPr marL="6350" marR="6350" marT="6350" marB="0" anchor="b"/>
                </a:tc>
                <a:tc>
                  <a:txBody>
                    <a:bodyPr/>
                    <a:lstStyle/>
                    <a:p>
                      <a:pPr algn="ctr" fontAlgn="b"/>
                      <a:endParaRPr lang="en-IN" sz="1800" b="0" i="0" u="none" strike="noStrike">
                        <a:solidFill>
                          <a:srgbClr val="000000"/>
                        </a:solidFill>
                        <a:effectLst/>
                        <a:latin typeface="Fira Sans" panose="020B0604020202020204" charset="0"/>
                        <a:cs typeface="Fira Sans" panose="020B0604020202020204" charset="0"/>
                      </a:endParaRPr>
                    </a:p>
                  </a:txBody>
                  <a:tcPr marL="6350" marR="6350" marT="6350" marB="0" anchor="b"/>
                </a:tc>
                <a:tc>
                  <a:txBody>
                    <a:bodyPr/>
                    <a:lstStyle/>
                    <a:p>
                      <a:pPr algn="ctr" fontAlgn="b"/>
                      <a:endParaRPr lang="en-IN" sz="1800" b="0" i="0" u="none" strike="noStrike" dirty="0">
                        <a:solidFill>
                          <a:srgbClr val="000000"/>
                        </a:solidFill>
                        <a:effectLst/>
                        <a:latin typeface="Fira Sans" panose="020B0604020202020204" charset="0"/>
                        <a:cs typeface="Fira Sans" panose="020B0604020202020204" charset="0"/>
                      </a:endParaRPr>
                    </a:p>
                  </a:txBody>
                  <a:tcPr marL="6350" marR="6350" marT="6350" marB="0" anchor="b"/>
                </a:tc>
              </a:tr>
              <a:tr h="533746">
                <a:tc>
                  <a:txBody>
                    <a:bodyPr/>
                    <a:lstStyle/>
                    <a:p>
                      <a:pPr algn="ctr" fontAlgn="ctr"/>
                      <a:r>
                        <a:rPr lang="en-IN" sz="1800" b="1" u="none" strike="noStrike" dirty="0">
                          <a:solidFill>
                            <a:srgbClr val="C00000"/>
                          </a:solidFill>
                          <a:effectLst/>
                          <a:latin typeface="Fira Sans" panose="020B0604020202020204" charset="0"/>
                          <a:cs typeface="Fira Sans" panose="020B0604020202020204" charset="0"/>
                        </a:rPr>
                        <a:t>Encrypted ID</a:t>
                      </a:r>
                      <a:endParaRPr lang="en-IN" sz="1800" b="1" i="0" u="none" strike="noStrike" dirty="0">
                        <a:solidFill>
                          <a:srgbClr val="C00000"/>
                        </a:solidFill>
                        <a:effectLst/>
                        <a:latin typeface="Fira Sans" panose="020B0604020202020204" charset="0"/>
                        <a:cs typeface="Fira Sans" panose="020B0604020202020204" charset="0"/>
                      </a:endParaRPr>
                    </a:p>
                  </a:txBody>
                  <a:tcPr marL="6350" marR="6350" marT="6350" marB="0" anchor="ctr"/>
                </a:tc>
                <a:tc>
                  <a:txBody>
                    <a:bodyPr/>
                    <a:lstStyle/>
                    <a:p>
                      <a:pPr algn="ctr" fontAlgn="ctr"/>
                      <a:r>
                        <a:rPr lang="en-IN" sz="1800" b="1" u="none" strike="noStrike" dirty="0">
                          <a:solidFill>
                            <a:srgbClr val="C00000"/>
                          </a:solidFill>
                          <a:effectLst/>
                          <a:latin typeface="Fira Sans" panose="020B0604020202020204" charset="0"/>
                          <a:cs typeface="Fira Sans" panose="020B0604020202020204" charset="0"/>
                        </a:rPr>
                        <a:t>Encrypted Age</a:t>
                      </a:r>
                      <a:endParaRPr lang="en-IN" sz="1800" b="1" i="0" u="none" strike="noStrike" dirty="0">
                        <a:solidFill>
                          <a:srgbClr val="C00000"/>
                        </a:solidFill>
                        <a:effectLst/>
                        <a:latin typeface="Fira Sans" panose="020B0604020202020204" charset="0"/>
                        <a:cs typeface="Fira Sans" panose="020B0604020202020204" charset="0"/>
                      </a:endParaRPr>
                    </a:p>
                  </a:txBody>
                  <a:tcPr marL="6350" marR="6350" marT="6350" marB="0" anchor="ctr"/>
                </a:tc>
                <a:tc>
                  <a:txBody>
                    <a:bodyPr/>
                    <a:lstStyle/>
                    <a:p>
                      <a:pPr algn="ctr" fontAlgn="ctr"/>
                      <a:r>
                        <a:rPr lang="en-IN" sz="1800" b="1" u="none" strike="noStrike" dirty="0">
                          <a:solidFill>
                            <a:srgbClr val="C00000"/>
                          </a:solidFill>
                          <a:effectLst/>
                          <a:latin typeface="Fira Sans" panose="020B0604020202020204" charset="0"/>
                          <a:cs typeface="Fira Sans" panose="020B0604020202020204" charset="0"/>
                        </a:rPr>
                        <a:t>Encrypted BP</a:t>
                      </a:r>
                      <a:endParaRPr lang="en-IN" sz="1800" b="1" i="0" u="none" strike="noStrike" dirty="0">
                        <a:solidFill>
                          <a:srgbClr val="C00000"/>
                        </a:solidFill>
                        <a:effectLst/>
                        <a:latin typeface="Fira Sans" panose="020B0604020202020204" charset="0"/>
                        <a:cs typeface="Fira Sans" panose="020B0604020202020204" charset="0"/>
                      </a:endParaRPr>
                    </a:p>
                  </a:txBody>
                  <a:tcPr marL="6350" marR="6350" marT="6350" marB="0" anchor="ctr"/>
                </a:tc>
                <a:tc>
                  <a:txBody>
                    <a:bodyPr/>
                    <a:lstStyle/>
                    <a:p>
                      <a:pPr algn="ctr" fontAlgn="ctr"/>
                      <a:r>
                        <a:rPr lang="en-IN" sz="1800" b="1" u="none" strike="noStrike" dirty="0">
                          <a:solidFill>
                            <a:srgbClr val="C00000"/>
                          </a:solidFill>
                          <a:effectLst/>
                          <a:latin typeface="Fira Sans" panose="020B0604020202020204" charset="0"/>
                          <a:cs typeface="Fira Sans" panose="020B0604020202020204" charset="0"/>
                        </a:rPr>
                        <a:t>Encrypted HR</a:t>
                      </a:r>
                      <a:endParaRPr lang="en-IN" sz="1800" b="1" i="0" u="none" strike="noStrike" dirty="0">
                        <a:solidFill>
                          <a:srgbClr val="C00000"/>
                        </a:solidFill>
                        <a:effectLst/>
                        <a:latin typeface="Fira Sans" panose="020B0604020202020204" charset="0"/>
                        <a:cs typeface="Fira Sans" panose="020B0604020202020204" charset="0"/>
                      </a:endParaRPr>
                    </a:p>
                  </a:txBody>
                  <a:tcPr marL="6350" marR="6350" marT="6350" marB="0" anchor="ctr"/>
                </a:tc>
              </a:tr>
              <a:tr h="266873">
                <a:tc>
                  <a:txBody>
                    <a:bodyPr/>
                    <a:lstStyle/>
                    <a:p>
                      <a:pPr algn="ctr" fontAlgn="ctr"/>
                      <a:r>
                        <a:rPr lang="en-IN" sz="1400" u="none" strike="noStrike">
                          <a:solidFill>
                            <a:srgbClr val="C00000"/>
                          </a:solidFill>
                          <a:effectLst/>
                          <a:latin typeface="Fira Sans" panose="020B0604020202020204" charset="0"/>
                          <a:cs typeface="Fira Sans" panose="020B0604020202020204" charset="0"/>
                        </a:rPr>
                        <a:t>E(ID1)</a:t>
                      </a:r>
                      <a:endParaRPr lang="en-IN" sz="1400" b="0" i="0" u="none" strike="noStrike">
                        <a:solidFill>
                          <a:srgbClr val="C00000"/>
                        </a:solidFill>
                        <a:effectLst/>
                        <a:latin typeface="Fira Sans" panose="020B0604020202020204" charset="0"/>
                        <a:cs typeface="Fira Sans" panose="020B0604020202020204" charset="0"/>
                      </a:endParaRPr>
                    </a:p>
                  </a:txBody>
                  <a:tcPr marL="6350" marR="6350" marT="6350" marB="0" anchor="ctr"/>
                </a:tc>
                <a:tc>
                  <a:txBody>
                    <a:bodyPr/>
                    <a:lstStyle/>
                    <a:p>
                      <a:pPr algn="ctr" fontAlgn="ctr"/>
                      <a:r>
                        <a:rPr lang="en-IN" sz="1400" u="none" strike="noStrike">
                          <a:solidFill>
                            <a:srgbClr val="C00000"/>
                          </a:solidFill>
                          <a:effectLst/>
                          <a:latin typeface="Fira Sans" panose="020B0604020202020204" charset="0"/>
                          <a:cs typeface="Fira Sans" panose="020B0604020202020204" charset="0"/>
                        </a:rPr>
                        <a:t>E(34)</a:t>
                      </a:r>
                      <a:endParaRPr lang="en-IN" sz="1400" b="0" i="0" u="none" strike="noStrike">
                        <a:solidFill>
                          <a:srgbClr val="C00000"/>
                        </a:solidFill>
                        <a:effectLst/>
                        <a:latin typeface="Fira Sans" panose="020B0604020202020204" charset="0"/>
                        <a:cs typeface="Fira Sans" panose="020B0604020202020204" charset="0"/>
                      </a:endParaRPr>
                    </a:p>
                  </a:txBody>
                  <a:tcPr marL="6350" marR="6350" marT="6350" marB="0" anchor="ctr"/>
                </a:tc>
                <a:tc>
                  <a:txBody>
                    <a:bodyPr/>
                    <a:lstStyle/>
                    <a:p>
                      <a:pPr algn="ctr" fontAlgn="ctr"/>
                      <a:r>
                        <a:rPr lang="en-IN" sz="1400" u="none" strike="noStrike">
                          <a:solidFill>
                            <a:srgbClr val="C00000"/>
                          </a:solidFill>
                          <a:effectLst/>
                          <a:latin typeface="Fira Sans" panose="020B0604020202020204" charset="0"/>
                          <a:cs typeface="Fira Sans" panose="020B0604020202020204" charset="0"/>
                        </a:rPr>
                        <a:t>E(120)</a:t>
                      </a:r>
                      <a:endParaRPr lang="en-IN" sz="1400" b="0" i="0" u="none" strike="noStrike">
                        <a:solidFill>
                          <a:srgbClr val="C00000"/>
                        </a:solidFill>
                        <a:effectLst/>
                        <a:latin typeface="Fira Sans" panose="020B0604020202020204" charset="0"/>
                        <a:cs typeface="Fira Sans" panose="020B0604020202020204" charset="0"/>
                      </a:endParaRPr>
                    </a:p>
                  </a:txBody>
                  <a:tcPr marL="6350" marR="6350" marT="6350" marB="0" anchor="ctr"/>
                </a:tc>
                <a:tc>
                  <a:txBody>
                    <a:bodyPr/>
                    <a:lstStyle/>
                    <a:p>
                      <a:pPr algn="ctr" fontAlgn="ctr"/>
                      <a:r>
                        <a:rPr lang="en-IN" sz="1400" u="none" strike="noStrike" dirty="0">
                          <a:solidFill>
                            <a:srgbClr val="C00000"/>
                          </a:solidFill>
                          <a:effectLst/>
                          <a:latin typeface="Fira Sans" panose="020B0604020202020204" charset="0"/>
                          <a:cs typeface="Fira Sans" panose="020B0604020202020204" charset="0"/>
                        </a:rPr>
                        <a:t>E(80)</a:t>
                      </a:r>
                      <a:endParaRPr lang="en-IN" sz="1400" b="0" i="0" u="none" strike="noStrike" dirty="0">
                        <a:solidFill>
                          <a:srgbClr val="C00000"/>
                        </a:solidFill>
                        <a:effectLst/>
                        <a:latin typeface="Fira Sans" panose="020B0604020202020204" charset="0"/>
                        <a:cs typeface="Fira Sans" panose="020B0604020202020204" charset="0"/>
                      </a:endParaRPr>
                    </a:p>
                  </a:txBody>
                  <a:tcPr marL="6350" marR="6350" marT="6350" marB="0" anchor="ctr"/>
                </a:tc>
              </a:tr>
              <a:tr h="266873">
                <a:tc>
                  <a:txBody>
                    <a:bodyPr/>
                    <a:lstStyle/>
                    <a:p>
                      <a:pPr algn="ctr" fontAlgn="ctr"/>
                      <a:r>
                        <a:rPr lang="en-IN" sz="1400" u="none" strike="noStrike">
                          <a:solidFill>
                            <a:srgbClr val="C00000"/>
                          </a:solidFill>
                          <a:effectLst/>
                          <a:latin typeface="Fira Sans" panose="020B0604020202020204" charset="0"/>
                          <a:cs typeface="Fira Sans" panose="020B0604020202020204" charset="0"/>
                        </a:rPr>
                        <a:t>E(ID2)</a:t>
                      </a:r>
                      <a:endParaRPr lang="en-IN" sz="1400" b="0" i="0" u="none" strike="noStrike">
                        <a:solidFill>
                          <a:srgbClr val="C00000"/>
                        </a:solidFill>
                        <a:effectLst/>
                        <a:latin typeface="Fira Sans" panose="020B0604020202020204" charset="0"/>
                        <a:cs typeface="Fira Sans" panose="020B0604020202020204" charset="0"/>
                      </a:endParaRPr>
                    </a:p>
                  </a:txBody>
                  <a:tcPr marL="6350" marR="6350" marT="6350" marB="0" anchor="ctr"/>
                </a:tc>
                <a:tc>
                  <a:txBody>
                    <a:bodyPr/>
                    <a:lstStyle/>
                    <a:p>
                      <a:pPr algn="ctr" fontAlgn="ctr"/>
                      <a:r>
                        <a:rPr lang="en-IN" sz="1400" u="none" strike="noStrike">
                          <a:solidFill>
                            <a:srgbClr val="C00000"/>
                          </a:solidFill>
                          <a:effectLst/>
                          <a:latin typeface="Fira Sans" panose="020B0604020202020204" charset="0"/>
                          <a:cs typeface="Fira Sans" panose="020B0604020202020204" charset="0"/>
                        </a:rPr>
                        <a:t>E(45)</a:t>
                      </a:r>
                      <a:endParaRPr lang="en-IN" sz="1400" b="0" i="0" u="none" strike="noStrike">
                        <a:solidFill>
                          <a:srgbClr val="C00000"/>
                        </a:solidFill>
                        <a:effectLst/>
                        <a:latin typeface="Fira Sans" panose="020B0604020202020204" charset="0"/>
                        <a:cs typeface="Fira Sans" panose="020B0604020202020204" charset="0"/>
                      </a:endParaRPr>
                    </a:p>
                  </a:txBody>
                  <a:tcPr marL="6350" marR="6350" marT="6350" marB="0" anchor="ctr"/>
                </a:tc>
                <a:tc>
                  <a:txBody>
                    <a:bodyPr/>
                    <a:lstStyle/>
                    <a:p>
                      <a:pPr algn="ctr" fontAlgn="ctr"/>
                      <a:r>
                        <a:rPr lang="en-IN" sz="1400" u="none" strike="noStrike">
                          <a:solidFill>
                            <a:srgbClr val="C00000"/>
                          </a:solidFill>
                          <a:effectLst/>
                          <a:latin typeface="Fira Sans" panose="020B0604020202020204" charset="0"/>
                          <a:cs typeface="Fira Sans" panose="020B0604020202020204" charset="0"/>
                        </a:rPr>
                        <a:t>E(130)</a:t>
                      </a:r>
                      <a:endParaRPr lang="en-IN" sz="1400" b="0" i="0" u="none" strike="noStrike">
                        <a:solidFill>
                          <a:srgbClr val="C00000"/>
                        </a:solidFill>
                        <a:effectLst/>
                        <a:latin typeface="Fira Sans" panose="020B0604020202020204" charset="0"/>
                        <a:cs typeface="Fira Sans" panose="020B0604020202020204" charset="0"/>
                      </a:endParaRPr>
                    </a:p>
                  </a:txBody>
                  <a:tcPr marL="6350" marR="6350" marT="6350" marB="0" anchor="ctr"/>
                </a:tc>
                <a:tc>
                  <a:txBody>
                    <a:bodyPr/>
                    <a:lstStyle/>
                    <a:p>
                      <a:pPr algn="ctr" fontAlgn="ctr"/>
                      <a:r>
                        <a:rPr lang="en-IN" sz="1400" u="none" strike="noStrike" dirty="0">
                          <a:solidFill>
                            <a:srgbClr val="C00000"/>
                          </a:solidFill>
                          <a:effectLst/>
                          <a:latin typeface="Fira Sans" panose="020B0604020202020204" charset="0"/>
                          <a:cs typeface="Fira Sans" panose="020B0604020202020204" charset="0"/>
                        </a:rPr>
                        <a:t>E(85)</a:t>
                      </a:r>
                      <a:endParaRPr lang="en-IN" sz="1400" b="0" i="0" u="none" strike="noStrike" dirty="0">
                        <a:solidFill>
                          <a:srgbClr val="C00000"/>
                        </a:solidFill>
                        <a:effectLst/>
                        <a:latin typeface="Fira Sans" panose="020B0604020202020204" charset="0"/>
                        <a:cs typeface="Fira Sans" panose="020B0604020202020204" charset="0"/>
                      </a:endParaRPr>
                    </a:p>
                  </a:txBody>
                  <a:tcPr marL="6350" marR="6350" marT="6350" marB="0" anchor="ctr"/>
                </a:tc>
              </a:tr>
            </a:tbl>
          </a:graphicData>
        </a:graphic>
      </p:graphicFrame>
    </p:spTree>
    <p:extLst>
      <p:ext uri="{BB962C8B-B14F-4D97-AF65-F5344CB8AC3E}">
        <p14:creationId xmlns:p14="http://schemas.microsoft.com/office/powerpoint/2010/main" val="8669429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36</a:t>
            </a:fld>
            <a:endParaRPr lang="en-US"/>
          </a:p>
        </p:txBody>
      </p:sp>
      <p:sp>
        <p:nvSpPr>
          <p:cNvPr id="3" name="Title 2"/>
          <p:cNvSpPr>
            <a:spLocks noGrp="1"/>
          </p:cNvSpPr>
          <p:nvPr>
            <p:ph type="title"/>
          </p:nvPr>
        </p:nvSpPr>
        <p:spPr/>
        <p:txBody>
          <a:bodyPr/>
          <a:lstStyle/>
          <a:p>
            <a:r>
              <a:rPr lang="en-US" dirty="0"/>
              <a:t>Step 2: Computation on Encrypted Data</a:t>
            </a:r>
            <a:endParaRPr lang="en-IN" dirty="0"/>
          </a:p>
        </p:txBody>
      </p:sp>
      <p:sp>
        <p:nvSpPr>
          <p:cNvPr id="4" name="Text Placeholder 3"/>
          <p:cNvSpPr>
            <a:spLocks noGrp="1"/>
          </p:cNvSpPr>
          <p:nvPr>
            <p:ph type="body" idx="1"/>
          </p:nvPr>
        </p:nvSpPr>
        <p:spPr/>
        <p:txBody>
          <a:bodyPr>
            <a:normAutofit lnSpcReduction="10000"/>
          </a:bodyPr>
          <a:lstStyle/>
          <a:p>
            <a:r>
              <a:rPr lang="en-US" dirty="0"/>
              <a:t>The hospital requests the cloud to compute the </a:t>
            </a:r>
            <a:r>
              <a:rPr lang="en-US" b="1" dirty="0"/>
              <a:t>average blood </a:t>
            </a:r>
            <a:r>
              <a:rPr lang="en-US" b="1" dirty="0" smtClean="0"/>
              <a:t>pressure</a:t>
            </a:r>
            <a:r>
              <a:rPr lang="en-US" dirty="0" smtClean="0"/>
              <a:t>. the </a:t>
            </a:r>
            <a:r>
              <a:rPr lang="en-US" dirty="0"/>
              <a:t>request specifies the encrypted column (say, E(BP)).</a:t>
            </a:r>
          </a:p>
          <a:p>
            <a:r>
              <a:rPr lang="en-US" dirty="0"/>
              <a:t>With </a:t>
            </a:r>
            <a:r>
              <a:rPr lang="en-US" b="1" dirty="0"/>
              <a:t>homomorphic encryption</a:t>
            </a:r>
            <a:r>
              <a:rPr lang="en-US" dirty="0"/>
              <a:t>, the cloud can perform addition and division directly on encrypted values:</a:t>
            </a:r>
          </a:p>
          <a:p>
            <a:pPr marL="50800" indent="0">
              <a:buNone/>
            </a:pPr>
            <a:r>
              <a:rPr lang="en-US" i="1" dirty="0" smtClean="0"/>
              <a:t>	E(sum</a:t>
            </a:r>
            <a:r>
              <a:rPr lang="en-US" i="1" dirty="0"/>
              <a:t>)=E(120)+E(130</a:t>
            </a:r>
            <a:r>
              <a:rPr lang="en-US" i="1" dirty="0" smtClean="0"/>
              <a:t>)=E(250)</a:t>
            </a:r>
          </a:p>
          <a:p>
            <a:pPr marL="50800" indent="0">
              <a:buNone/>
            </a:pPr>
            <a:r>
              <a:rPr lang="en-US" i="1" dirty="0" smtClean="0"/>
              <a:t>	E(average</a:t>
            </a:r>
            <a:r>
              <a:rPr lang="en-US" i="1" dirty="0"/>
              <a:t>)=E(250/2)=E(125</a:t>
            </a:r>
            <a:r>
              <a:rPr lang="en-US" i="1" dirty="0" smtClean="0"/>
              <a:t>)</a:t>
            </a:r>
          </a:p>
          <a:p>
            <a:r>
              <a:rPr lang="en-US" dirty="0" smtClean="0"/>
              <a:t> The </a:t>
            </a:r>
            <a:r>
              <a:rPr lang="en-US" dirty="0"/>
              <a:t>key part here is that the </a:t>
            </a:r>
            <a:r>
              <a:rPr lang="en-US" b="1" dirty="0"/>
              <a:t>cloud never decrypts the values but still successfully computes the result</a:t>
            </a:r>
            <a:r>
              <a:rPr lang="en-US" dirty="0"/>
              <a:t>.</a:t>
            </a:r>
          </a:p>
          <a:p>
            <a:endParaRPr lang="en-IN" dirty="0"/>
          </a:p>
        </p:txBody>
      </p:sp>
    </p:spTree>
    <p:extLst>
      <p:ext uri="{BB962C8B-B14F-4D97-AF65-F5344CB8AC3E}">
        <p14:creationId xmlns:p14="http://schemas.microsoft.com/office/powerpoint/2010/main" val="8543015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37</a:t>
            </a:fld>
            <a:endParaRPr lang="en-US"/>
          </a:p>
        </p:txBody>
      </p:sp>
      <p:sp>
        <p:nvSpPr>
          <p:cNvPr id="3" name="Title 2"/>
          <p:cNvSpPr>
            <a:spLocks noGrp="1"/>
          </p:cNvSpPr>
          <p:nvPr>
            <p:ph type="title"/>
          </p:nvPr>
        </p:nvSpPr>
        <p:spPr/>
        <p:txBody>
          <a:bodyPr/>
          <a:lstStyle/>
          <a:p>
            <a:r>
              <a:rPr lang="en-US" b="1" dirty="0"/>
              <a:t>Step 3: Decryption by the Client</a:t>
            </a:r>
            <a:br>
              <a:rPr lang="en-US" b="1" dirty="0"/>
            </a:br>
            <a:endParaRPr lang="en-IN" dirty="0"/>
          </a:p>
        </p:txBody>
      </p:sp>
      <p:sp>
        <p:nvSpPr>
          <p:cNvPr id="4" name="Text Placeholder 3"/>
          <p:cNvSpPr>
            <a:spLocks noGrp="1"/>
          </p:cNvSpPr>
          <p:nvPr>
            <p:ph type="body" idx="1"/>
          </p:nvPr>
        </p:nvSpPr>
        <p:spPr/>
        <p:txBody>
          <a:bodyPr>
            <a:normAutofit lnSpcReduction="10000"/>
          </a:bodyPr>
          <a:lstStyle/>
          <a:p>
            <a:r>
              <a:rPr lang="en-US" dirty="0" smtClean="0"/>
              <a:t>The </a:t>
            </a:r>
            <a:r>
              <a:rPr lang="en-US" dirty="0"/>
              <a:t>cloud sends back E(125), and only the hospital (which holds the decryption key) can decrypt it to retrieve the final result:</a:t>
            </a:r>
          </a:p>
          <a:p>
            <a:pPr marL="50800" indent="0" algn="ctr">
              <a:buNone/>
            </a:pPr>
            <a:r>
              <a:rPr lang="en-US" i="1" dirty="0"/>
              <a:t>D(E(125))=</a:t>
            </a:r>
            <a:r>
              <a:rPr lang="en-US" i="1" dirty="0" smtClean="0"/>
              <a:t>125 </a:t>
            </a:r>
          </a:p>
          <a:p>
            <a:r>
              <a:rPr lang="en-US" dirty="0" smtClean="0"/>
              <a:t>At </a:t>
            </a:r>
            <a:r>
              <a:rPr lang="en-US" dirty="0"/>
              <a:t>no point did the cloud </a:t>
            </a:r>
            <a:r>
              <a:rPr lang="en-US" b="1" dirty="0"/>
              <a:t>ever know</a:t>
            </a:r>
            <a:r>
              <a:rPr lang="en-US" dirty="0"/>
              <a:t> what data it was processing—it simply followed mathematical operations on encrypted numbers</a:t>
            </a:r>
            <a:r>
              <a:rPr lang="en-US" dirty="0" smtClean="0"/>
              <a:t>.</a:t>
            </a:r>
          </a:p>
          <a:p>
            <a:endParaRPr lang="en-US" dirty="0"/>
          </a:p>
          <a:p>
            <a:r>
              <a:rPr lang="en-US" sz="1900" b="1" dirty="0"/>
              <a:t>Fully Homomorphic Encryption (FHE)</a:t>
            </a:r>
            <a:r>
              <a:rPr lang="en-US" sz="1900" dirty="0"/>
              <a:t> is particularly useful in such cases, as it supports arbitrary computations on encrypted data.</a:t>
            </a:r>
          </a:p>
          <a:p>
            <a:endParaRPr lang="en-IN" dirty="0"/>
          </a:p>
        </p:txBody>
      </p:sp>
    </p:spTree>
    <p:extLst>
      <p:ext uri="{BB962C8B-B14F-4D97-AF65-F5344CB8AC3E}">
        <p14:creationId xmlns:p14="http://schemas.microsoft.com/office/powerpoint/2010/main" val="22658446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38</a:t>
            </a:fld>
            <a:endParaRPr lang="en-US"/>
          </a:p>
        </p:txBody>
      </p:sp>
      <p:sp>
        <p:nvSpPr>
          <p:cNvPr id="3" name="Title 2"/>
          <p:cNvSpPr>
            <a:spLocks noGrp="1"/>
          </p:cNvSpPr>
          <p:nvPr>
            <p:ph type="title"/>
          </p:nvPr>
        </p:nvSpPr>
        <p:spPr/>
        <p:txBody>
          <a:bodyPr/>
          <a:lstStyle/>
          <a:p>
            <a:r>
              <a:rPr lang="en-US" b="1" dirty="0"/>
              <a:t>Why This </a:t>
            </a:r>
            <a:r>
              <a:rPr lang="en-US" b="1" dirty="0" smtClean="0"/>
              <a:t>Works?</a:t>
            </a:r>
            <a:endParaRPr lang="en-IN" dirty="0"/>
          </a:p>
        </p:txBody>
      </p:sp>
      <p:sp>
        <p:nvSpPr>
          <p:cNvPr id="4" name="Text Placeholder 3"/>
          <p:cNvSpPr>
            <a:spLocks noGrp="1"/>
          </p:cNvSpPr>
          <p:nvPr>
            <p:ph type="body" idx="1"/>
          </p:nvPr>
        </p:nvSpPr>
        <p:spPr/>
        <p:txBody>
          <a:bodyPr>
            <a:normAutofit fontScale="85000" lnSpcReduction="20000"/>
          </a:bodyPr>
          <a:lstStyle/>
          <a:p>
            <a:r>
              <a:rPr lang="en-US" b="1" dirty="0" smtClean="0"/>
              <a:t>Mathematical </a:t>
            </a:r>
            <a:r>
              <a:rPr lang="en-US" b="1" dirty="0"/>
              <a:t>Operations Are Preserved</a:t>
            </a:r>
            <a:r>
              <a:rPr lang="en-US" dirty="0"/>
              <a:t/>
            </a:r>
            <a:br>
              <a:rPr lang="en-US" dirty="0"/>
            </a:br>
            <a:r>
              <a:rPr lang="en-US" dirty="0"/>
              <a:t>Homomorphic encryption schemes allow operations like addition (+) and multiplication (×) to be performed </a:t>
            </a:r>
            <a:r>
              <a:rPr lang="en-US" b="1" dirty="0"/>
              <a:t>directly on encrypted values</a:t>
            </a:r>
            <a:r>
              <a:rPr lang="en-US" dirty="0"/>
              <a:t>, so computation is possible even without knowing the data itself.</a:t>
            </a:r>
          </a:p>
          <a:p>
            <a:r>
              <a:rPr lang="en-US" b="1" dirty="0"/>
              <a:t>Field Meanings Are Hidden</a:t>
            </a:r>
            <a:r>
              <a:rPr lang="en-US" dirty="0"/>
              <a:t/>
            </a:r>
            <a:br>
              <a:rPr lang="en-US" dirty="0"/>
            </a:br>
            <a:r>
              <a:rPr lang="en-US" dirty="0"/>
              <a:t>Since every value is encrypted before uploading, the cloud has no way to determine what any column represents. It only processes encrypted numbers as per the request.</a:t>
            </a:r>
          </a:p>
          <a:p>
            <a:r>
              <a:rPr lang="en-US" b="1" dirty="0"/>
              <a:t>Zero Knowledge About Data</a:t>
            </a:r>
            <a:r>
              <a:rPr lang="en-US" dirty="0"/>
              <a:t/>
            </a:r>
            <a:br>
              <a:rPr lang="en-US" dirty="0"/>
            </a:br>
            <a:r>
              <a:rPr lang="en-US" dirty="0"/>
              <a:t>Unlike traditional encryption (where data must be decrypted before computing), </a:t>
            </a:r>
            <a:r>
              <a:rPr lang="en-US" b="1" dirty="0"/>
              <a:t>fully homomorphic encryption (FHE)</a:t>
            </a:r>
            <a:r>
              <a:rPr lang="en-US" dirty="0"/>
              <a:t> enables cloud systems to compute while remaining completely blind to the underlying data.</a:t>
            </a:r>
          </a:p>
          <a:p>
            <a:endParaRPr lang="en-IN" dirty="0"/>
          </a:p>
        </p:txBody>
      </p:sp>
    </p:spTree>
    <p:extLst>
      <p:ext uri="{BB962C8B-B14F-4D97-AF65-F5344CB8AC3E}">
        <p14:creationId xmlns:p14="http://schemas.microsoft.com/office/powerpoint/2010/main" val="12002306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39</a:t>
            </a:fld>
            <a:endParaRPr>
              <a:solidFill>
                <a:srgbClr val="000000"/>
              </a:solidFill>
            </a:endParaRPr>
          </a:p>
        </p:txBody>
      </p:sp>
      <p:sp>
        <p:nvSpPr>
          <p:cNvPr id="330" name="Google Shape;330;p31"/>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00000"/>
              </a:buClr>
              <a:buSzPts val="3600"/>
              <a:buFont typeface="Marcellus"/>
              <a:buNone/>
            </a:pPr>
            <a:r>
              <a:rPr lang="en-US">
                <a:solidFill>
                  <a:srgbClr val="C00000"/>
                </a:solidFill>
              </a:rPr>
              <a:t>Homomorphic Encryption</a:t>
            </a:r>
            <a:endParaRPr/>
          </a:p>
        </p:txBody>
      </p:sp>
      <p:sp>
        <p:nvSpPr>
          <p:cNvPr id="331" name="Google Shape;331;p31"/>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850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i="1" dirty="0"/>
              <a:t>Homomorphic</a:t>
            </a:r>
            <a:r>
              <a:rPr lang="en-US" dirty="0"/>
              <a:t> refers to homomorphism in algebra: the encryption and decryption functions can be thought of as </a:t>
            </a:r>
            <a:r>
              <a:rPr lang="en-US" dirty="0" err="1"/>
              <a:t>homomorphisms</a:t>
            </a:r>
            <a:r>
              <a:rPr lang="en-US" dirty="0"/>
              <a:t> between plaintext and </a:t>
            </a:r>
            <a:r>
              <a:rPr lang="en-US" dirty="0" err="1"/>
              <a:t>ciphertext</a:t>
            </a:r>
            <a:r>
              <a:rPr lang="en-US" dirty="0"/>
              <a:t> spaces.</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Allows computation on encrypted data.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Thus data can remain confidential while it is being processed,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Appropriate when data resides in untrusted environments like third party cloud environment</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The data in a homomorphic encryption scheme retains the same structure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When identical mathematical operations are performed on encrypted or decrypted data, it results in equivalent results.</a:t>
            </a: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a:t>
            </a:fld>
            <a:endParaRPr>
              <a:solidFill>
                <a:srgbClr val="000000"/>
              </a:solidFill>
            </a:endParaRPr>
          </a:p>
        </p:txBody>
      </p:sp>
      <p:sp>
        <p:nvSpPr>
          <p:cNvPr id="121" name="Google Shape;121;p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Quantum mechanics behind Quantum cryptography</a:t>
            </a:r>
            <a:endParaRPr/>
          </a:p>
        </p:txBody>
      </p:sp>
      <p:sp>
        <p:nvSpPr>
          <p:cNvPr id="122" name="Google Shape;122;p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a:t>Principles of quantum mechanics behind quantum cryptography :</a:t>
            </a:r>
            <a:endParaRPr/>
          </a:p>
          <a:p>
            <a:pPr marL="285750" lvl="0" indent="-285750" algn="l" rtl="0">
              <a:lnSpc>
                <a:spcPct val="90000"/>
              </a:lnSpc>
              <a:spcBef>
                <a:spcPts val="1000"/>
              </a:spcBef>
              <a:spcAft>
                <a:spcPts val="0"/>
              </a:spcAft>
              <a:buClr>
                <a:schemeClr val="dk1"/>
              </a:buClr>
              <a:buSzPct val="100000"/>
              <a:buFont typeface="Arial"/>
              <a:buChar char="•"/>
            </a:pPr>
            <a:r>
              <a:rPr lang="en-US"/>
              <a:t>The particles that make up the universe are inherently uncertain and can simultaneously exist in more than one place or more than one state of being.</a:t>
            </a:r>
            <a:endParaRPr/>
          </a:p>
          <a:p>
            <a:pPr marL="285750" lvl="0" indent="-285750" algn="l" rtl="0">
              <a:lnSpc>
                <a:spcPct val="90000"/>
              </a:lnSpc>
              <a:spcBef>
                <a:spcPts val="1000"/>
              </a:spcBef>
              <a:spcAft>
                <a:spcPts val="0"/>
              </a:spcAft>
              <a:buClr>
                <a:schemeClr val="dk1"/>
              </a:buClr>
              <a:buSzPct val="100000"/>
              <a:buFont typeface="Arial"/>
              <a:buChar char="•"/>
            </a:pPr>
            <a:r>
              <a:rPr lang="en-US"/>
              <a:t>Photons are generated randomly in one of two quantum states.</a:t>
            </a:r>
            <a:endParaRPr/>
          </a:p>
          <a:p>
            <a:pPr marL="285750" lvl="0" indent="-285750" algn="l" rtl="0">
              <a:lnSpc>
                <a:spcPct val="90000"/>
              </a:lnSpc>
              <a:spcBef>
                <a:spcPts val="1000"/>
              </a:spcBef>
              <a:spcAft>
                <a:spcPts val="0"/>
              </a:spcAft>
              <a:buClr>
                <a:schemeClr val="dk1"/>
              </a:buClr>
              <a:buSzPct val="100000"/>
              <a:buFont typeface="Arial"/>
              <a:buChar char="•"/>
            </a:pPr>
            <a:r>
              <a:rPr lang="en-US"/>
              <a:t>You can’t measure a quantum property without changing or disturbing it.</a:t>
            </a:r>
            <a:endParaRPr/>
          </a:p>
          <a:p>
            <a:pPr marL="285750" lvl="0" indent="-285750" algn="l" rtl="0">
              <a:lnSpc>
                <a:spcPct val="90000"/>
              </a:lnSpc>
              <a:spcBef>
                <a:spcPts val="1000"/>
              </a:spcBef>
              <a:spcAft>
                <a:spcPts val="0"/>
              </a:spcAft>
              <a:buClr>
                <a:schemeClr val="dk1"/>
              </a:buClr>
              <a:buSzPct val="100000"/>
              <a:buFont typeface="Arial"/>
              <a:buChar char="•"/>
            </a:pPr>
            <a:r>
              <a:rPr lang="en-US"/>
              <a:t>You can clone some quantum properties of a particle, but not the whole particle.</a:t>
            </a:r>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40</a:t>
            </a:fld>
            <a:endParaRPr>
              <a:solidFill>
                <a:srgbClr val="000000"/>
              </a:solidFill>
            </a:endParaRPr>
          </a:p>
        </p:txBody>
      </p:sp>
      <p:sp>
        <p:nvSpPr>
          <p:cNvPr id="337" name="Google Shape;337;p32"/>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00000"/>
              </a:buClr>
              <a:buSzPts val="3600"/>
              <a:buFont typeface="Marcellus"/>
              <a:buNone/>
            </a:pPr>
            <a:r>
              <a:rPr lang="en-US">
                <a:solidFill>
                  <a:srgbClr val="C00000"/>
                </a:solidFill>
              </a:rPr>
              <a:t>Homomorphic Encryption</a:t>
            </a:r>
            <a:endParaRPr/>
          </a:p>
        </p:txBody>
      </p:sp>
      <p:sp>
        <p:nvSpPr>
          <p:cNvPr id="338" name="Google Shape;338;p32"/>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90000"/>
              </a:lnSpc>
              <a:spcBef>
                <a:spcPts val="0"/>
              </a:spcBef>
              <a:spcAft>
                <a:spcPts val="0"/>
              </a:spcAft>
              <a:buClr>
                <a:schemeClr val="dk1"/>
              </a:buClr>
              <a:buSzPts val="2800"/>
              <a:buFont typeface="Arial"/>
              <a:buChar char="•"/>
            </a:pPr>
            <a:r>
              <a:rPr lang="en-US"/>
              <a:t>The encrypted data can be manipulated and analyzed as though it's in plaintext format without actually being decrypted. </a:t>
            </a:r>
            <a:endParaRPr/>
          </a:p>
          <a:p>
            <a:pPr marL="285750" lvl="0" indent="-285750" algn="l" rtl="0">
              <a:lnSpc>
                <a:spcPct val="90000"/>
              </a:lnSpc>
              <a:spcBef>
                <a:spcPts val="1000"/>
              </a:spcBef>
              <a:spcAft>
                <a:spcPts val="0"/>
              </a:spcAft>
              <a:buClr>
                <a:schemeClr val="dk1"/>
              </a:buClr>
              <a:buSzPts val="2800"/>
              <a:buFont typeface="Arial"/>
              <a:buChar char="•"/>
            </a:pPr>
            <a:r>
              <a:rPr lang="en-US"/>
              <a:t>They can compute and process the encrypted data to get an encrypted answer</a:t>
            </a:r>
            <a:endParaRPr/>
          </a:p>
          <a:p>
            <a:pPr marL="285750" lvl="0" indent="-285750" algn="l" rtl="0">
              <a:lnSpc>
                <a:spcPct val="90000"/>
              </a:lnSpc>
              <a:spcBef>
                <a:spcPts val="1000"/>
              </a:spcBef>
              <a:spcAft>
                <a:spcPts val="0"/>
              </a:spcAft>
              <a:buClr>
                <a:schemeClr val="dk1"/>
              </a:buClr>
              <a:buSzPts val="2800"/>
              <a:buFont typeface="Arial"/>
              <a:buChar char="•"/>
            </a:pPr>
            <a:r>
              <a:rPr lang="en-US"/>
              <a:t>but only legitimate user can decrypt the ciphertext and understand what it means.</a:t>
            </a:r>
            <a:endParaRPr/>
          </a:p>
          <a:p>
            <a:pPr marL="285750" lvl="0" indent="-285750" algn="l" rtl="0">
              <a:lnSpc>
                <a:spcPct val="90000"/>
              </a:lnSpc>
              <a:spcBef>
                <a:spcPts val="1000"/>
              </a:spcBef>
              <a:spcAft>
                <a:spcPts val="0"/>
              </a:spcAft>
              <a:buClr>
                <a:schemeClr val="dk1"/>
              </a:buClr>
              <a:buSzPts val="2800"/>
              <a:buFont typeface="Arial"/>
              <a:buChar char="•"/>
            </a:pPr>
            <a:r>
              <a:rPr lang="en-US"/>
              <a:t>Encryption is performed without access to the secret key. </a:t>
            </a:r>
            <a:endParaRPr/>
          </a:p>
          <a:p>
            <a:pPr marL="285750" lvl="0" indent="-285750" algn="l" rtl="0">
              <a:lnSpc>
                <a:spcPct val="90000"/>
              </a:lnSpc>
              <a:spcBef>
                <a:spcPts val="1000"/>
              </a:spcBef>
              <a:spcAft>
                <a:spcPts val="0"/>
              </a:spcAft>
              <a:buClr>
                <a:schemeClr val="dk1"/>
              </a:buClr>
              <a:buSzPts val="2800"/>
              <a:buFont typeface="Arial"/>
              <a:buChar char="•"/>
            </a:pPr>
            <a:r>
              <a:rPr lang="en-US"/>
              <a:t>The result of such a computation remains encrypted.</a:t>
            </a:r>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41</a:t>
            </a:fld>
            <a:endParaRPr>
              <a:solidFill>
                <a:srgbClr val="000000"/>
              </a:solidFill>
            </a:endParaRPr>
          </a:p>
        </p:txBody>
      </p:sp>
      <p:sp>
        <p:nvSpPr>
          <p:cNvPr id="344" name="Google Shape;344;p3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00000"/>
              </a:buClr>
              <a:buSzPts val="3600"/>
              <a:buFont typeface="Marcellus"/>
              <a:buNone/>
            </a:pPr>
            <a:r>
              <a:rPr lang="en-US">
                <a:solidFill>
                  <a:srgbClr val="C00000"/>
                </a:solidFill>
              </a:rPr>
              <a:t>Homomorphic Encryption</a:t>
            </a:r>
            <a:endParaRPr/>
          </a:p>
        </p:txBody>
      </p:sp>
      <p:sp>
        <p:nvSpPr>
          <p:cNvPr id="345" name="Google Shape;345;p3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Homomorphic encryption can be viewed as an extension of public-key cryptography. </a:t>
            </a:r>
            <a:endParaRPr/>
          </a:p>
          <a:p>
            <a:pPr marL="285750" lvl="0" indent="-285750" algn="l" rtl="0">
              <a:lnSpc>
                <a:spcPct val="90000"/>
              </a:lnSpc>
              <a:spcBef>
                <a:spcPts val="1000"/>
              </a:spcBef>
              <a:spcAft>
                <a:spcPts val="0"/>
              </a:spcAft>
              <a:buClr>
                <a:schemeClr val="dk1"/>
              </a:buClr>
              <a:buSzPts val="2800"/>
              <a:buFont typeface="Arial"/>
              <a:buChar char="•"/>
            </a:pPr>
            <a:r>
              <a:rPr lang="en-US"/>
              <a:t>Homomorphic encryption includes multiple types of encryption schemes that can perform different classes of computations over encrypted data.</a:t>
            </a:r>
            <a:endParaRPr baseline="30000"/>
          </a:p>
          <a:p>
            <a:pPr marL="285750" lvl="0" indent="-285750" algn="l" rtl="0">
              <a:lnSpc>
                <a:spcPct val="90000"/>
              </a:lnSpc>
              <a:spcBef>
                <a:spcPts val="1000"/>
              </a:spcBef>
              <a:spcAft>
                <a:spcPts val="0"/>
              </a:spcAft>
              <a:buClr>
                <a:schemeClr val="dk1"/>
              </a:buClr>
              <a:buSzPts val="2800"/>
              <a:buFont typeface="Arial"/>
              <a:buChar char="•"/>
            </a:pPr>
            <a:r>
              <a:rPr lang="en-US"/>
              <a:t> The computations are represented as either Boolean or arithmetic circuits</a:t>
            </a: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42</a:t>
            </a:fld>
            <a:endParaRPr>
              <a:solidFill>
                <a:srgbClr val="000000"/>
              </a:solidFill>
            </a:endParaRPr>
          </a:p>
        </p:txBody>
      </p:sp>
      <p:sp>
        <p:nvSpPr>
          <p:cNvPr id="358" name="Google Shape;358;p35"/>
          <p:cNvSpPr txBox="1">
            <a:spLocks noGrp="1"/>
          </p:cNvSpPr>
          <p:nvPr>
            <p:ph type="title"/>
          </p:nvPr>
        </p:nvSpPr>
        <p:spPr>
          <a:xfrm>
            <a:off x="197427" y="214817"/>
            <a:ext cx="8022779"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00000"/>
              </a:buClr>
              <a:buSzPts val="3600"/>
              <a:buFont typeface="Marcellus"/>
              <a:buNone/>
            </a:pPr>
            <a:r>
              <a:rPr lang="en-US" dirty="0" smtClean="0">
                <a:solidFill>
                  <a:srgbClr val="C00000"/>
                </a:solidFill>
              </a:rPr>
              <a:t>Types of Homomorphic </a:t>
            </a:r>
            <a:r>
              <a:rPr lang="en-US" dirty="0">
                <a:solidFill>
                  <a:srgbClr val="C00000"/>
                </a:solidFill>
              </a:rPr>
              <a:t>Encryption</a:t>
            </a:r>
            <a:endParaRPr dirty="0"/>
          </a:p>
        </p:txBody>
      </p:sp>
      <p:sp>
        <p:nvSpPr>
          <p:cNvPr id="359" name="Google Shape;359;p35"/>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1000"/>
              </a:spcBef>
              <a:spcAft>
                <a:spcPts val="0"/>
              </a:spcAft>
              <a:buClr>
                <a:schemeClr val="dk1"/>
              </a:buClr>
              <a:buSzPct val="100000"/>
              <a:buFont typeface="Arial"/>
              <a:buChar char="•"/>
            </a:pPr>
            <a:r>
              <a:rPr lang="en-US" dirty="0" smtClean="0"/>
              <a:t>Homomorphic encryption are divided </a:t>
            </a:r>
            <a:r>
              <a:rPr lang="en-US" dirty="0"/>
              <a:t>into </a:t>
            </a:r>
            <a:r>
              <a:rPr lang="en-US" dirty="0" smtClean="0"/>
              <a:t>different types </a:t>
            </a:r>
            <a:r>
              <a:rPr lang="en-US" dirty="0"/>
              <a:t>of encryption, depending on how it's designed.</a:t>
            </a:r>
            <a:endParaRPr dirty="0"/>
          </a:p>
          <a:p>
            <a:pPr marL="742950" lvl="1" indent="-285750" algn="l" rtl="0">
              <a:lnSpc>
                <a:spcPct val="90000"/>
              </a:lnSpc>
              <a:spcBef>
                <a:spcPts val="500"/>
              </a:spcBef>
              <a:spcAft>
                <a:spcPts val="0"/>
              </a:spcAft>
              <a:buClr>
                <a:schemeClr val="dk1"/>
              </a:buClr>
              <a:buSzPct val="100000"/>
              <a:buChar char="o"/>
            </a:pPr>
            <a:r>
              <a:rPr lang="en-US" dirty="0"/>
              <a:t>If an algorithm is </a:t>
            </a:r>
            <a:r>
              <a:rPr lang="en-US" i="1" dirty="0"/>
              <a:t>additively homomorphic</a:t>
            </a:r>
            <a:r>
              <a:rPr lang="en-US" dirty="0"/>
              <a:t>, then adding two </a:t>
            </a:r>
            <a:r>
              <a:rPr lang="en-US" dirty="0" err="1"/>
              <a:t>ciphertexts</a:t>
            </a:r>
            <a:r>
              <a:rPr lang="en-US" dirty="0"/>
              <a:t> together provides the same result as encrypting the sum of the two plaintexts. </a:t>
            </a:r>
            <a:endParaRPr dirty="0"/>
          </a:p>
          <a:p>
            <a:pPr marL="742950" lvl="1" indent="-285750" algn="l" rtl="0">
              <a:lnSpc>
                <a:spcPct val="90000"/>
              </a:lnSpc>
              <a:spcBef>
                <a:spcPts val="500"/>
              </a:spcBef>
              <a:spcAft>
                <a:spcPts val="0"/>
              </a:spcAft>
              <a:buClr>
                <a:schemeClr val="dk1"/>
              </a:buClr>
              <a:buSzPct val="100000"/>
              <a:buChar char="o"/>
            </a:pPr>
            <a:r>
              <a:rPr lang="en-US" dirty="0"/>
              <a:t>Likewise, if an algorithm is </a:t>
            </a:r>
            <a:r>
              <a:rPr lang="en-US" i="1" dirty="0"/>
              <a:t>multiplicatively homomorphic</a:t>
            </a:r>
            <a:r>
              <a:rPr lang="en-US" dirty="0"/>
              <a:t>, then multiplying two encrypted </a:t>
            </a:r>
            <a:r>
              <a:rPr lang="en-US" dirty="0" err="1"/>
              <a:t>ciphertexts</a:t>
            </a:r>
            <a:r>
              <a:rPr lang="en-US" dirty="0"/>
              <a:t> with the same </a:t>
            </a:r>
            <a:r>
              <a:rPr lang="en-US" u="sng" dirty="0"/>
              <a:t>key</a:t>
            </a:r>
            <a:r>
              <a:rPr lang="en-US" dirty="0"/>
              <a:t> is equivalent to raising the product of plaintexts to the power of a secret key.</a:t>
            </a:r>
            <a:endParaRPr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43</a:t>
            </a:fld>
            <a:endParaRPr>
              <a:solidFill>
                <a:srgbClr val="000000"/>
              </a:solidFill>
            </a:endParaRPr>
          </a:p>
        </p:txBody>
      </p:sp>
      <p:sp>
        <p:nvSpPr>
          <p:cNvPr id="365" name="Google Shape;365;p36"/>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00000"/>
              </a:buClr>
              <a:buSzPts val="3600"/>
              <a:buFont typeface="Marcellus"/>
              <a:buNone/>
            </a:pPr>
            <a:r>
              <a:rPr lang="en-US" dirty="0" smtClean="0">
                <a:solidFill>
                  <a:srgbClr val="C00000"/>
                </a:solidFill>
              </a:rPr>
              <a:t>Reading: Types </a:t>
            </a:r>
            <a:r>
              <a:rPr lang="en-US" dirty="0">
                <a:solidFill>
                  <a:srgbClr val="C00000"/>
                </a:solidFill>
              </a:rPr>
              <a:t>of Homomorphic Encryption</a:t>
            </a:r>
            <a:endParaRPr dirty="0"/>
          </a:p>
        </p:txBody>
      </p:sp>
      <p:sp>
        <p:nvSpPr>
          <p:cNvPr id="366" name="Google Shape;366;p36"/>
          <p:cNvSpPr txBox="1">
            <a:spLocks noGrp="1"/>
          </p:cNvSpPr>
          <p:nvPr>
            <p:ph type="body" idx="1"/>
          </p:nvPr>
        </p:nvSpPr>
        <p:spPr>
          <a:xfrm>
            <a:off x="700004" y="1268760"/>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Homomorphic encryption can be either additive or multiplicative, </a:t>
            </a:r>
            <a:endParaRPr/>
          </a:p>
          <a:p>
            <a:pPr marL="285750" lvl="0" indent="-285750" algn="l" rtl="0">
              <a:lnSpc>
                <a:spcPct val="90000"/>
              </a:lnSpc>
              <a:spcBef>
                <a:spcPts val="1000"/>
              </a:spcBef>
              <a:spcAft>
                <a:spcPts val="0"/>
              </a:spcAft>
              <a:buClr>
                <a:schemeClr val="dk1"/>
              </a:buClr>
              <a:buSzPts val="2800"/>
              <a:buFont typeface="Arial"/>
              <a:buChar char="•"/>
            </a:pPr>
            <a:r>
              <a:rPr lang="en-US"/>
              <a:t>Also it can be being partially, somewhat or fully homomorphically encrypted:</a:t>
            </a:r>
            <a:endParaRPr/>
          </a:p>
          <a:p>
            <a:pPr marL="742950" lvl="1" indent="-285750" algn="l" rtl="0">
              <a:lnSpc>
                <a:spcPct val="90000"/>
              </a:lnSpc>
              <a:spcBef>
                <a:spcPts val="500"/>
              </a:spcBef>
              <a:spcAft>
                <a:spcPts val="0"/>
              </a:spcAft>
              <a:buClr>
                <a:schemeClr val="dk1"/>
              </a:buClr>
              <a:buSzPts val="2400"/>
              <a:buChar char="o"/>
            </a:pPr>
            <a:r>
              <a:rPr lang="en-US"/>
              <a:t> </a:t>
            </a:r>
            <a:r>
              <a:rPr lang="en-US" i="1"/>
              <a:t>partially</a:t>
            </a:r>
            <a:r>
              <a:rPr lang="en-US"/>
              <a:t> homomorphic, </a:t>
            </a:r>
            <a:endParaRPr/>
          </a:p>
          <a:p>
            <a:pPr marL="742950" lvl="1" indent="-285750" algn="l" rtl="0">
              <a:lnSpc>
                <a:spcPct val="90000"/>
              </a:lnSpc>
              <a:spcBef>
                <a:spcPts val="500"/>
              </a:spcBef>
              <a:spcAft>
                <a:spcPts val="0"/>
              </a:spcAft>
              <a:buClr>
                <a:schemeClr val="dk1"/>
              </a:buClr>
              <a:buSzPts val="2400"/>
              <a:buChar char="o"/>
            </a:pPr>
            <a:r>
              <a:rPr lang="en-US" i="1"/>
              <a:t>somewhat</a:t>
            </a:r>
            <a:r>
              <a:rPr lang="en-US"/>
              <a:t> homomorphic, </a:t>
            </a:r>
            <a:endParaRPr/>
          </a:p>
          <a:p>
            <a:pPr marL="742950" lvl="1" indent="-285750" algn="l" rtl="0">
              <a:lnSpc>
                <a:spcPct val="90000"/>
              </a:lnSpc>
              <a:spcBef>
                <a:spcPts val="500"/>
              </a:spcBef>
              <a:spcAft>
                <a:spcPts val="0"/>
              </a:spcAft>
              <a:buClr>
                <a:schemeClr val="dk1"/>
              </a:buClr>
              <a:buSzPts val="2400"/>
              <a:buChar char="o"/>
            </a:pPr>
            <a:r>
              <a:rPr lang="en-US" i="1"/>
              <a:t>leveled</a:t>
            </a:r>
            <a:r>
              <a:rPr lang="en-US"/>
              <a:t> </a:t>
            </a:r>
            <a:r>
              <a:rPr lang="en-US" i="1"/>
              <a:t>fully</a:t>
            </a:r>
            <a:r>
              <a:rPr lang="en-US"/>
              <a:t> homomorphic, and </a:t>
            </a:r>
            <a:endParaRPr/>
          </a:p>
          <a:p>
            <a:pPr marL="742950" lvl="1" indent="-285750" algn="l" rtl="0">
              <a:lnSpc>
                <a:spcPct val="90000"/>
              </a:lnSpc>
              <a:spcBef>
                <a:spcPts val="500"/>
              </a:spcBef>
              <a:spcAft>
                <a:spcPts val="0"/>
              </a:spcAft>
              <a:buClr>
                <a:schemeClr val="dk1"/>
              </a:buClr>
              <a:buSzPts val="2400"/>
              <a:buChar char="o"/>
            </a:pPr>
            <a:r>
              <a:rPr lang="en-US" i="1"/>
              <a:t>fully</a:t>
            </a:r>
            <a:r>
              <a:rPr lang="en-US"/>
              <a:t> homomorphic encryption:</a:t>
            </a:r>
            <a:endParaRPr/>
          </a:p>
          <a:p>
            <a:pPr marL="285750" lvl="0" indent="-107950" algn="l" rtl="0">
              <a:lnSpc>
                <a:spcPct val="90000"/>
              </a:lnSpc>
              <a:spcBef>
                <a:spcPts val="1000"/>
              </a:spcBef>
              <a:spcAft>
                <a:spcPts val="0"/>
              </a:spcAft>
              <a:buClr>
                <a:schemeClr val="dk1"/>
              </a:buClr>
              <a:buSzPts val="2800"/>
              <a:buFont typeface="Arial"/>
              <a:buNone/>
            </a:pPr>
            <a:endParaRPr/>
          </a:p>
          <a:p>
            <a:pPr marL="285750" lvl="0" indent="-107950" algn="l" rtl="0">
              <a:lnSpc>
                <a:spcPct val="90000"/>
              </a:lnSpc>
              <a:spcBef>
                <a:spcPts val="1000"/>
              </a:spcBef>
              <a:spcAft>
                <a:spcPts val="0"/>
              </a:spcAft>
              <a:buClr>
                <a:schemeClr val="dk1"/>
              </a:buClr>
              <a:buSzPts val="2800"/>
              <a:buFont typeface="Arial"/>
              <a:buNone/>
            </a:pPr>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44</a:t>
            </a:fld>
            <a:endParaRPr>
              <a:solidFill>
                <a:srgbClr val="000000"/>
              </a:solidFill>
            </a:endParaRPr>
          </a:p>
        </p:txBody>
      </p:sp>
      <p:sp>
        <p:nvSpPr>
          <p:cNvPr id="372" name="Google Shape;372;p37"/>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Additive Vs multiplicative  homomorphism</a:t>
            </a:r>
            <a:endParaRPr/>
          </a:p>
        </p:txBody>
      </p:sp>
      <p:sp>
        <p:nvSpPr>
          <p:cNvPr id="373" name="Google Shape;373;p37"/>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Add together encrypted outputs, decryption gives addition of the decrypted inputs</a:t>
            </a:r>
            <a:endParaRPr/>
          </a:p>
          <a:p>
            <a:pPr marL="285750" lvl="0" indent="-285750" algn="l" rtl="0">
              <a:lnSpc>
                <a:spcPct val="90000"/>
              </a:lnSpc>
              <a:spcBef>
                <a:spcPts val="1000"/>
              </a:spcBef>
              <a:spcAft>
                <a:spcPts val="0"/>
              </a:spcAft>
              <a:buClr>
                <a:schemeClr val="dk1"/>
              </a:buClr>
              <a:buSzPts val="2800"/>
              <a:buFont typeface="Arial"/>
              <a:buChar char="•"/>
            </a:pPr>
            <a:r>
              <a:rPr lang="en-US"/>
              <a:t>Multiply the encrypted outputs, decryption gives multiplication of the decrypted inputs</a:t>
            </a:r>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45</a:t>
            </a:fld>
            <a:endParaRPr>
              <a:solidFill>
                <a:srgbClr val="000000"/>
              </a:solidFill>
            </a:endParaRPr>
          </a:p>
        </p:txBody>
      </p:sp>
      <p:sp>
        <p:nvSpPr>
          <p:cNvPr id="407" name="Google Shape;407;p42"/>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Additive homomorphism </a:t>
            </a:r>
            <a:endParaRPr/>
          </a:p>
        </p:txBody>
      </p:sp>
      <p:sp>
        <p:nvSpPr>
          <p:cNvPr id="408" name="Google Shape;408;p42"/>
          <p:cNvSpPr txBox="1">
            <a:spLocks noGrp="1"/>
          </p:cNvSpPr>
          <p:nvPr>
            <p:ph type="body" idx="1"/>
          </p:nvPr>
        </p:nvSpPr>
        <p:spPr>
          <a:xfrm>
            <a:off x="700004" y="980729"/>
            <a:ext cx="8229600" cy="4869864"/>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ct val="100000"/>
              <a:buFont typeface="Arial"/>
              <a:buChar char="•"/>
            </a:pPr>
            <a:r>
              <a:rPr lang="en-US" dirty="0"/>
              <a:t>Assume a function f that simply doubles its argument. </a:t>
            </a:r>
            <a:endParaRPr dirty="0"/>
          </a:p>
          <a:p>
            <a:pPr marL="285750" lvl="0" indent="-285750" algn="l" rtl="0">
              <a:lnSpc>
                <a:spcPct val="90000"/>
              </a:lnSpc>
              <a:spcBef>
                <a:spcPts val="1000"/>
              </a:spcBef>
              <a:spcAft>
                <a:spcPts val="0"/>
              </a:spcAft>
              <a:buClr>
                <a:schemeClr val="dk1"/>
              </a:buClr>
              <a:buSzPct val="100000"/>
              <a:buFont typeface="Arial"/>
              <a:buChar char="•"/>
            </a:pPr>
            <a:r>
              <a:rPr lang="en-US" i="1" dirty="0"/>
              <a:t>f : ℤ → ℤ, f(x) = x + x</a:t>
            </a:r>
            <a:r>
              <a:rPr lang="en-US" dirty="0"/>
              <a:t> </a:t>
            </a:r>
            <a:endParaRPr dirty="0"/>
          </a:p>
          <a:p>
            <a:pPr marL="285750" lvl="0" indent="-285750" algn="l" rtl="0">
              <a:lnSpc>
                <a:spcPct val="90000"/>
              </a:lnSpc>
              <a:spcBef>
                <a:spcPts val="1000"/>
              </a:spcBef>
              <a:spcAft>
                <a:spcPts val="0"/>
              </a:spcAft>
              <a:buClr>
                <a:schemeClr val="dk1"/>
              </a:buClr>
              <a:buSzPct val="100000"/>
              <a:buFont typeface="Arial"/>
              <a:buChar char="•"/>
            </a:pPr>
            <a:r>
              <a:rPr lang="en-US" i="1" dirty="0"/>
              <a:t>f(a) + f(b) = f(a + b)</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Applying + at the range of the function gives us the same as mapping after we apply + at its domain, for example:</a:t>
            </a:r>
            <a:endParaRPr dirty="0"/>
          </a:p>
          <a:p>
            <a:pPr marL="0" lvl="0" indent="0" algn="ctr" rtl="0">
              <a:lnSpc>
                <a:spcPct val="90000"/>
              </a:lnSpc>
              <a:spcBef>
                <a:spcPts val="1000"/>
              </a:spcBef>
              <a:spcAft>
                <a:spcPts val="0"/>
              </a:spcAft>
              <a:buClr>
                <a:schemeClr val="dk1"/>
              </a:buClr>
              <a:buSzPct val="100000"/>
              <a:buNone/>
            </a:pPr>
            <a:r>
              <a:rPr lang="en-US" i="1" dirty="0"/>
              <a:t>f(1) + f(2) = 2 + 4 = 6 = f(1 + 2</a:t>
            </a:r>
            <a:r>
              <a:rPr lang="en-US" i="1" dirty="0" smtClean="0"/>
              <a:t>) where f(x)= 2*x</a:t>
            </a:r>
            <a:endParaRPr i="1" dirty="0"/>
          </a:p>
          <a:p>
            <a:pPr marL="285750" lvl="0" indent="-121285" algn="l" rtl="0">
              <a:lnSpc>
                <a:spcPct val="90000"/>
              </a:lnSpc>
              <a:spcBef>
                <a:spcPts val="1000"/>
              </a:spcBef>
              <a:spcAft>
                <a:spcPts val="0"/>
              </a:spcAft>
              <a:buClr>
                <a:schemeClr val="dk1"/>
              </a:buClr>
              <a:buSzPct val="100000"/>
              <a:buFont typeface="Arial"/>
              <a:buNone/>
            </a:pPr>
            <a:endParaRPr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46</a:t>
            </a:fld>
            <a:endParaRPr>
              <a:solidFill>
                <a:srgbClr val="000000"/>
              </a:solidFill>
            </a:endParaRPr>
          </a:p>
        </p:txBody>
      </p:sp>
      <p:sp>
        <p:nvSpPr>
          <p:cNvPr id="414" name="Google Shape;414;p4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Multiplicative homomorphism(RSA)</a:t>
            </a:r>
            <a:endParaRPr/>
          </a:p>
        </p:txBody>
      </p:sp>
      <p:sp>
        <p:nvSpPr>
          <p:cNvPr id="415" name="Google Shape;415;p4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77500" lnSpcReduction="20000"/>
          </a:bodyPr>
          <a:lstStyle/>
          <a:p>
            <a:pPr marL="285750" lvl="0" indent="-285750" algn="l" rtl="0">
              <a:lnSpc>
                <a:spcPct val="90000"/>
              </a:lnSpc>
              <a:spcBef>
                <a:spcPts val="0"/>
              </a:spcBef>
              <a:spcAft>
                <a:spcPts val="0"/>
              </a:spcAft>
              <a:buClr>
                <a:schemeClr val="dk1"/>
              </a:buClr>
              <a:buSzPct val="100000"/>
              <a:buChar char="•"/>
            </a:pPr>
            <a:r>
              <a:rPr lang="en-US" dirty="0"/>
              <a:t>If the RSA public key is </a:t>
            </a:r>
            <a:r>
              <a:rPr lang="en-US" dirty="0" smtClean="0"/>
              <a:t>{</a:t>
            </a:r>
            <a:r>
              <a:rPr lang="en-US" dirty="0" err="1" smtClean="0"/>
              <a:t>e,n</a:t>
            </a:r>
            <a:r>
              <a:rPr lang="en-US" dirty="0" smtClean="0"/>
              <a:t>}, then </a:t>
            </a:r>
            <a:r>
              <a:rPr lang="en-US" dirty="0"/>
              <a:t>the encryption of a message p is given by</a:t>
            </a:r>
            <a:endParaRPr dirty="0"/>
          </a:p>
          <a:p>
            <a:pPr marL="0" lvl="0" indent="0" algn="ctr" rtl="0">
              <a:lnSpc>
                <a:spcPct val="90000"/>
              </a:lnSpc>
              <a:spcBef>
                <a:spcPts val="1000"/>
              </a:spcBef>
              <a:spcAft>
                <a:spcPts val="0"/>
              </a:spcAft>
              <a:buClr>
                <a:schemeClr val="dk1"/>
              </a:buClr>
              <a:buSzPct val="100000"/>
              <a:buNone/>
            </a:pPr>
            <a:r>
              <a:rPr lang="en-US" i="1" dirty="0"/>
              <a:t>E</a:t>
            </a:r>
            <a:r>
              <a:rPr lang="en-US" dirty="0"/>
              <a:t>(p)=</a:t>
            </a:r>
            <a:r>
              <a:rPr lang="en-US" dirty="0" err="1"/>
              <a:t>p</a:t>
            </a:r>
            <a:r>
              <a:rPr lang="en-US" baseline="30000" dirty="0" err="1"/>
              <a:t>e</a:t>
            </a:r>
            <a:r>
              <a:rPr lang="en-US" dirty="0"/>
              <a:t> mod m.</a:t>
            </a:r>
            <a:endParaRPr dirty="0"/>
          </a:p>
          <a:p>
            <a:pPr marL="285750" lvl="0" indent="-285750" algn="l" rtl="0">
              <a:lnSpc>
                <a:spcPct val="90000"/>
              </a:lnSpc>
              <a:spcBef>
                <a:spcPts val="1000"/>
              </a:spcBef>
              <a:spcAft>
                <a:spcPts val="0"/>
              </a:spcAft>
              <a:buClr>
                <a:schemeClr val="dk1"/>
              </a:buClr>
              <a:buSzPct val="100000"/>
              <a:buChar char="•"/>
            </a:pPr>
            <a:r>
              <a:rPr lang="en-US" dirty="0"/>
              <a:t>Take two plaintext messages p1 and p2 and homomorphic encryption to them</a:t>
            </a:r>
            <a:endParaRPr dirty="0"/>
          </a:p>
          <a:p>
            <a:pPr marL="0" lvl="0" indent="0" rtl="0">
              <a:lnSpc>
                <a:spcPct val="90000"/>
              </a:lnSpc>
              <a:spcBef>
                <a:spcPts val="1000"/>
              </a:spcBef>
              <a:spcAft>
                <a:spcPts val="0"/>
              </a:spcAft>
              <a:buClr>
                <a:schemeClr val="dk1"/>
              </a:buClr>
              <a:buSzPct val="100000"/>
              <a:buNone/>
            </a:pPr>
            <a:r>
              <a:rPr lang="en-US" i="1" dirty="0" smtClean="0"/>
              <a:t>  E</a:t>
            </a:r>
            <a:r>
              <a:rPr lang="en-US" dirty="0" smtClean="0"/>
              <a:t>(p1</a:t>
            </a:r>
            <a:r>
              <a:rPr lang="en-US" dirty="0"/>
              <a:t>)*</a:t>
            </a:r>
            <a:r>
              <a:rPr lang="en-US" i="1" dirty="0"/>
              <a:t>E</a:t>
            </a:r>
            <a:r>
              <a:rPr lang="en-US" dirty="0"/>
              <a:t>(p2</a:t>
            </a:r>
            <a:r>
              <a:rPr lang="en-US" dirty="0" smtClean="0"/>
              <a:t>) =</a:t>
            </a:r>
            <a:r>
              <a:rPr lang="en-US" dirty="0"/>
              <a:t>p1</a:t>
            </a:r>
            <a:r>
              <a:rPr lang="en-US" baseline="30000" dirty="0"/>
              <a:t>e</a:t>
            </a:r>
            <a:r>
              <a:rPr lang="en-US" dirty="0"/>
              <a:t> * p2</a:t>
            </a:r>
            <a:r>
              <a:rPr lang="en-US" baseline="30000" dirty="0"/>
              <a:t>e</a:t>
            </a:r>
            <a:r>
              <a:rPr lang="en-US" dirty="0"/>
              <a:t> mod m </a:t>
            </a:r>
            <a:endParaRPr lang="en-US" dirty="0" smtClean="0"/>
          </a:p>
          <a:p>
            <a:pPr marL="0" lvl="0" indent="0" rtl="0">
              <a:lnSpc>
                <a:spcPct val="90000"/>
              </a:lnSpc>
              <a:spcBef>
                <a:spcPts val="1000"/>
              </a:spcBef>
              <a:spcAft>
                <a:spcPts val="0"/>
              </a:spcAft>
              <a:buClr>
                <a:schemeClr val="dk1"/>
              </a:buClr>
              <a:buSzPct val="100000"/>
              <a:buNone/>
            </a:pPr>
            <a:r>
              <a:rPr lang="en-US" dirty="0"/>
              <a:t> </a:t>
            </a:r>
            <a:r>
              <a:rPr lang="en-US" dirty="0" smtClean="0"/>
              <a:t>                     = </a:t>
            </a:r>
            <a:r>
              <a:rPr lang="en-US" dirty="0"/>
              <a:t>(p1</a:t>
            </a:r>
            <a:r>
              <a:rPr lang="en-US" baseline="30000" dirty="0"/>
              <a:t>*</a:t>
            </a:r>
            <a:r>
              <a:rPr lang="en-US" dirty="0"/>
              <a:t>p2)</a:t>
            </a:r>
            <a:r>
              <a:rPr lang="en-US" baseline="30000" dirty="0"/>
              <a:t>e</a:t>
            </a:r>
            <a:r>
              <a:rPr lang="en-US" dirty="0"/>
              <a:t> mod m </a:t>
            </a:r>
            <a:endParaRPr lang="en-US" dirty="0" smtClean="0"/>
          </a:p>
          <a:p>
            <a:pPr marL="0" lvl="0" indent="0" rtl="0">
              <a:lnSpc>
                <a:spcPct val="90000"/>
              </a:lnSpc>
              <a:spcBef>
                <a:spcPts val="1000"/>
              </a:spcBef>
              <a:spcAft>
                <a:spcPts val="0"/>
              </a:spcAft>
              <a:buClr>
                <a:schemeClr val="dk1"/>
              </a:buClr>
              <a:buSzPct val="100000"/>
              <a:buNone/>
            </a:pPr>
            <a:r>
              <a:rPr lang="en-US" dirty="0"/>
              <a:t> </a:t>
            </a:r>
            <a:r>
              <a:rPr lang="en-US" dirty="0" smtClean="0"/>
              <a:t>                     = </a:t>
            </a:r>
            <a:r>
              <a:rPr lang="en-US" dirty="0"/>
              <a:t>E(p1 * p2)</a:t>
            </a:r>
            <a:endParaRPr dirty="0"/>
          </a:p>
          <a:p>
            <a:pPr marL="285750" lvl="0" indent="-285750" algn="l" rtl="0">
              <a:lnSpc>
                <a:spcPct val="90000"/>
              </a:lnSpc>
              <a:spcBef>
                <a:spcPts val="1000"/>
              </a:spcBef>
              <a:spcAft>
                <a:spcPts val="0"/>
              </a:spcAft>
              <a:buClr>
                <a:schemeClr val="dk1"/>
              </a:buClr>
              <a:buSzPct val="100000"/>
              <a:buChar char="•"/>
            </a:pPr>
            <a:r>
              <a:rPr lang="en-US" dirty="0" smtClean="0"/>
              <a:t>In the </a:t>
            </a:r>
            <a:r>
              <a:rPr lang="en-US" dirty="0"/>
              <a:t>multiplicative property </a:t>
            </a:r>
            <a:endParaRPr dirty="0"/>
          </a:p>
          <a:p>
            <a:pPr marL="742950" lvl="1" indent="-285750" algn="l" rtl="0">
              <a:lnSpc>
                <a:spcPct val="90000"/>
              </a:lnSpc>
              <a:spcBef>
                <a:spcPts val="500"/>
              </a:spcBef>
              <a:spcAft>
                <a:spcPts val="0"/>
              </a:spcAft>
              <a:buClr>
                <a:schemeClr val="dk1"/>
              </a:buClr>
              <a:buSzPct val="100000"/>
              <a:buChar char="o"/>
            </a:pPr>
            <a:r>
              <a:rPr lang="en-US" dirty="0"/>
              <a:t>encrypt each plaintext separately </a:t>
            </a:r>
            <a:endParaRPr dirty="0"/>
          </a:p>
          <a:p>
            <a:pPr marL="742950" lvl="1" indent="-285750" algn="l" rtl="0">
              <a:lnSpc>
                <a:spcPct val="90000"/>
              </a:lnSpc>
              <a:spcBef>
                <a:spcPts val="500"/>
              </a:spcBef>
              <a:spcAft>
                <a:spcPts val="0"/>
              </a:spcAft>
              <a:buClr>
                <a:schemeClr val="dk1"/>
              </a:buClr>
              <a:buSzPct val="100000"/>
              <a:buChar char="o"/>
            </a:pPr>
            <a:r>
              <a:rPr lang="en-US" dirty="0"/>
              <a:t>multiply the two </a:t>
            </a:r>
            <a:r>
              <a:rPr lang="en-US" dirty="0" err="1"/>
              <a:t>ciphertexts</a:t>
            </a:r>
            <a:r>
              <a:rPr lang="en-US" dirty="0"/>
              <a:t> together </a:t>
            </a:r>
            <a:endParaRPr dirty="0"/>
          </a:p>
          <a:p>
            <a:pPr marL="742950" lvl="1" indent="-285750" algn="l" rtl="0">
              <a:lnSpc>
                <a:spcPct val="90000"/>
              </a:lnSpc>
              <a:spcBef>
                <a:spcPts val="500"/>
              </a:spcBef>
              <a:spcAft>
                <a:spcPts val="0"/>
              </a:spcAft>
              <a:buClr>
                <a:schemeClr val="dk1"/>
              </a:buClr>
              <a:buSzPct val="100000"/>
              <a:buChar char="o"/>
            </a:pPr>
            <a:r>
              <a:rPr lang="en-US" dirty="0"/>
              <a:t>Result is still same</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 RSA is only half-fully-homomorphic-encryption (FHE) since the additive property does not follow.</a:t>
            </a:r>
            <a:endParaRPr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47</a:t>
            </a:fld>
            <a:endParaRPr>
              <a:solidFill>
                <a:srgbClr val="000000"/>
              </a:solidFill>
            </a:endParaRPr>
          </a:p>
        </p:txBody>
      </p:sp>
      <p:sp>
        <p:nvSpPr>
          <p:cNvPr id="421" name="Google Shape;421;p4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Try this..</a:t>
            </a:r>
            <a:endParaRPr/>
          </a:p>
        </p:txBody>
      </p:sp>
      <p:sp>
        <p:nvSpPr>
          <p:cNvPr id="422" name="Google Shape;422;p44"/>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u="sng">
                <a:solidFill>
                  <a:schemeClr val="hlink"/>
                </a:solidFill>
                <a:hlinkClick r:id="rId3"/>
              </a:rPr>
              <a:t>https://asecuritysite.com/encryption/hom_rsa</a:t>
            </a:r>
            <a:endParaRPr/>
          </a:p>
          <a:p>
            <a:pPr marL="285750" lvl="0" indent="-107950" algn="l" rtl="0">
              <a:lnSpc>
                <a:spcPct val="90000"/>
              </a:lnSpc>
              <a:spcBef>
                <a:spcPts val="1000"/>
              </a:spcBef>
              <a:spcAft>
                <a:spcPts val="0"/>
              </a:spcAft>
              <a:buClr>
                <a:schemeClr val="dk1"/>
              </a:buClr>
              <a:buSzPts val="2800"/>
              <a:buFont typeface="Arial"/>
              <a:buNone/>
            </a:pPr>
            <a:endParaRPr/>
          </a:p>
          <a:p>
            <a:pPr marL="285750" lvl="0" indent="-107950" algn="l" rtl="0">
              <a:lnSpc>
                <a:spcPct val="90000"/>
              </a:lnSpc>
              <a:spcBef>
                <a:spcPts val="1000"/>
              </a:spcBef>
              <a:spcAft>
                <a:spcPts val="0"/>
              </a:spcAft>
              <a:buClr>
                <a:schemeClr val="dk1"/>
              </a:buClr>
              <a:buSzPts val="2800"/>
              <a:buFont typeface="Arial"/>
              <a:buNone/>
            </a:pPr>
            <a:endParaRPr/>
          </a:p>
          <a:p>
            <a:pPr marL="285750" lvl="0" indent="-107950" algn="l" rtl="0">
              <a:lnSpc>
                <a:spcPct val="90000"/>
              </a:lnSpc>
              <a:spcBef>
                <a:spcPts val="1000"/>
              </a:spcBef>
              <a:spcAft>
                <a:spcPts val="0"/>
              </a:spcAft>
              <a:buClr>
                <a:schemeClr val="dk1"/>
              </a:buClr>
              <a:buSzPts val="2800"/>
              <a:buFont typeface="Arial"/>
              <a:buNone/>
            </a:pPr>
            <a:endParaRPr/>
          </a:p>
        </p:txBody>
      </p:sp>
      <p:pic>
        <p:nvPicPr>
          <p:cNvPr id="423" name="Google Shape;423;p44"/>
          <p:cNvPicPr preferRelativeResize="0"/>
          <p:nvPr/>
        </p:nvPicPr>
        <p:blipFill rotWithShape="1">
          <a:blip r:embed="rId4">
            <a:alphaModFix/>
          </a:blip>
          <a:srcRect/>
          <a:stretch/>
        </p:blipFill>
        <p:spPr>
          <a:xfrm>
            <a:off x="2267744" y="2204864"/>
            <a:ext cx="6160409" cy="4147046"/>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48</a:t>
            </a:fld>
            <a:endParaRPr>
              <a:solidFill>
                <a:srgbClr val="000000"/>
              </a:solidFill>
            </a:endParaRPr>
          </a:p>
        </p:txBody>
      </p:sp>
      <p:sp>
        <p:nvSpPr>
          <p:cNvPr id="429" name="Google Shape;429;p45"/>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Standardization</a:t>
            </a:r>
            <a:br>
              <a:rPr lang="en-US"/>
            </a:br>
            <a:endParaRPr/>
          </a:p>
        </p:txBody>
      </p:sp>
      <p:sp>
        <p:nvSpPr>
          <p:cNvPr id="430" name="Google Shape;430;p45"/>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In 2017, researchers from IBM, Microsoft, Intel, the NIST, and others formed an open consortium, </a:t>
            </a:r>
            <a:r>
              <a:rPr lang="en-US">
                <a:solidFill>
                  <a:srgbClr val="C00000"/>
                </a:solidFill>
              </a:rPr>
              <a:t>the Homomorphic Encryption Standardization Consortium HE.org</a:t>
            </a:r>
            <a:r>
              <a:rPr lang="en-US"/>
              <a:t>, that maintains a community security Homomorphic Encryption Standard (The Standard).</a:t>
            </a:r>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49</a:t>
            </a:fld>
            <a:endParaRPr>
              <a:solidFill>
                <a:srgbClr val="000000"/>
              </a:solidFill>
            </a:endParaRPr>
          </a:p>
        </p:txBody>
      </p:sp>
      <p:sp>
        <p:nvSpPr>
          <p:cNvPr id="436" name="Google Shape;436;p46"/>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Google Q &amp; A</a:t>
            </a:r>
            <a:endParaRPr/>
          </a:p>
        </p:txBody>
      </p:sp>
      <p:sp>
        <p:nvSpPr>
          <p:cNvPr id="437" name="Google Shape;437;p46"/>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285750" lvl="0" indent="-285750" algn="l" rtl="0">
              <a:lnSpc>
                <a:spcPct val="90000"/>
              </a:lnSpc>
              <a:spcBef>
                <a:spcPts val="0"/>
              </a:spcBef>
              <a:spcAft>
                <a:spcPts val="0"/>
              </a:spcAft>
              <a:buClr>
                <a:schemeClr val="dk1"/>
              </a:buClr>
              <a:buSzPct val="100000"/>
              <a:buFont typeface="Arial"/>
              <a:buChar char="•"/>
            </a:pPr>
            <a:r>
              <a:rPr lang="en-US" dirty="0"/>
              <a:t>Can homomorphic encryption be broken?</a:t>
            </a:r>
            <a:endParaRPr dirty="0"/>
          </a:p>
          <a:p>
            <a:pPr marL="0" lvl="0" indent="0" algn="l" rtl="0">
              <a:lnSpc>
                <a:spcPct val="90000"/>
              </a:lnSpc>
              <a:spcBef>
                <a:spcPts val="1000"/>
              </a:spcBef>
              <a:spcAft>
                <a:spcPts val="0"/>
              </a:spcAft>
              <a:buClr>
                <a:schemeClr val="dk1"/>
              </a:buClr>
              <a:buSzPct val="100000"/>
              <a:buNone/>
            </a:pPr>
            <a:r>
              <a:rPr lang="en-US" b="1" dirty="0" smtClean="0">
                <a:sym typeface="Wingdings" panose="05000000000000000000" pitchFamily="2" charset="2"/>
              </a:rPr>
              <a:t></a:t>
            </a:r>
            <a:r>
              <a:rPr lang="en-US" b="1" dirty="0" smtClean="0"/>
              <a:t>The </a:t>
            </a:r>
            <a:r>
              <a:rPr lang="en-US" b="1" dirty="0"/>
              <a:t>encryption cannot be hacked yet</a:t>
            </a:r>
            <a:r>
              <a:rPr lang="en-US" dirty="0"/>
              <a:t> and is considered impervious to quantum computing, but attacks against the process are possible.</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Does Google use homomorphic </a:t>
            </a:r>
            <a:r>
              <a:rPr lang="en-US" dirty="0" smtClean="0"/>
              <a:t>encryption?</a:t>
            </a:r>
            <a:endParaRPr lang="en-US" dirty="0"/>
          </a:p>
          <a:p>
            <a:pPr marL="0" lvl="0" indent="0" algn="l" rtl="0">
              <a:lnSpc>
                <a:spcPct val="90000"/>
              </a:lnSpc>
              <a:spcBef>
                <a:spcPts val="1000"/>
              </a:spcBef>
              <a:spcAft>
                <a:spcPts val="0"/>
              </a:spcAft>
              <a:buClr>
                <a:schemeClr val="dk1"/>
              </a:buClr>
              <a:buSzPct val="100000"/>
              <a:buNone/>
            </a:pPr>
            <a:r>
              <a:rPr lang="en-US" dirty="0" smtClean="0">
                <a:sym typeface="Wingdings" panose="05000000000000000000" pitchFamily="2" charset="2"/>
              </a:rPr>
              <a:t></a:t>
            </a:r>
            <a:r>
              <a:rPr lang="en-US" dirty="0" smtClean="0"/>
              <a:t>Duality </a:t>
            </a:r>
            <a:r>
              <a:rPr lang="en-US" dirty="0"/>
              <a:t>Technologies, the leader in privacy preserving secure data collaboration </a:t>
            </a:r>
            <a:r>
              <a:rPr lang="en-US" dirty="0" smtClean="0"/>
              <a:t>has announced </a:t>
            </a:r>
            <a:r>
              <a:rPr lang="en-US" dirty="0"/>
              <a:t>that </a:t>
            </a:r>
            <a:r>
              <a:rPr lang="en-US" b="1" dirty="0"/>
              <a:t>Google integrated its open-source Fully Homomorphic Encryption (FHE) </a:t>
            </a:r>
            <a:r>
              <a:rPr lang="en-US" b="1" dirty="0" err="1"/>
              <a:t>Transpiler</a:t>
            </a:r>
            <a:r>
              <a:rPr lang="en-US" dirty="0"/>
              <a:t>, which was built using XLS SDK and resides on GitHub, with the Duality-led </a:t>
            </a:r>
            <a:r>
              <a:rPr lang="en-US" dirty="0" err="1"/>
              <a:t>OpenFHE</a:t>
            </a:r>
            <a:r>
              <a:rPr lang="en-US" dirty="0"/>
              <a:t>, the leading open-source fully homomorphic encryption </a:t>
            </a:r>
            <a:r>
              <a:rPr lang="en-US" dirty="0" smtClean="0"/>
              <a:t>library</a:t>
            </a:r>
            <a:r>
              <a:rPr lang="en-US" dirty="0"/>
              <a:t>.</a:t>
            </a:r>
            <a:endParaRPr dirty="0"/>
          </a:p>
          <a:p>
            <a:pPr marL="285750" lvl="0" indent="-121285" algn="l" rtl="0">
              <a:lnSpc>
                <a:spcPct val="90000"/>
              </a:lnSpc>
              <a:spcBef>
                <a:spcPts val="1000"/>
              </a:spcBef>
              <a:spcAft>
                <a:spcPts val="0"/>
              </a:spcAft>
              <a:buClr>
                <a:schemeClr val="dk1"/>
              </a:buClr>
              <a:buSzPct val="100000"/>
              <a:buFont typeface="Arial"/>
              <a:buNone/>
            </a:pPr>
            <a:endParaRPr dirty="0"/>
          </a:p>
          <a:p>
            <a:pPr marL="285750" lvl="0" indent="-121285" algn="l" rtl="0">
              <a:lnSpc>
                <a:spcPct val="90000"/>
              </a:lnSpc>
              <a:spcBef>
                <a:spcPts val="1000"/>
              </a:spcBef>
              <a:spcAft>
                <a:spcPts val="0"/>
              </a:spcAft>
              <a:buClr>
                <a:schemeClr val="dk1"/>
              </a:buClr>
              <a:buSzPct val="100000"/>
              <a:buFont typeface="Arial"/>
              <a:buNone/>
            </a:pP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a:t>
            </a:fld>
            <a:endParaRPr>
              <a:solidFill>
                <a:srgbClr val="000000"/>
              </a:solidFill>
            </a:endParaRPr>
          </a:p>
        </p:txBody>
      </p:sp>
      <p:sp>
        <p:nvSpPr>
          <p:cNvPr id="128" name="Google Shape;128;p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Basics</a:t>
            </a:r>
            <a:endParaRPr/>
          </a:p>
        </p:txBody>
      </p:sp>
      <p:sp>
        <p:nvSpPr>
          <p:cNvPr id="129" name="Google Shape;129;p4"/>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Heisenberg's principle of uncertainty : One cannot assume anything about state of quantum particle</a:t>
            </a:r>
            <a:endParaRPr/>
          </a:p>
          <a:p>
            <a:pPr marL="285750" lvl="0" indent="-285750" algn="l" rtl="0">
              <a:lnSpc>
                <a:spcPct val="90000"/>
              </a:lnSpc>
              <a:spcBef>
                <a:spcPts val="1000"/>
              </a:spcBef>
              <a:spcAft>
                <a:spcPts val="0"/>
              </a:spcAft>
              <a:buClr>
                <a:schemeClr val="dk1"/>
              </a:buClr>
              <a:buSzPts val="2800"/>
              <a:buFont typeface="Arial"/>
              <a:buChar char="•"/>
            </a:pPr>
            <a:r>
              <a:rPr lang="en-US"/>
              <a:t>1 photon = 1 quantum (fundamental unit of light)</a:t>
            </a:r>
            <a:endParaRPr/>
          </a:p>
          <a:p>
            <a:pPr marL="285750" lvl="0" indent="-107950" algn="l" rtl="0">
              <a:lnSpc>
                <a:spcPct val="90000"/>
              </a:lnSpc>
              <a:spcBef>
                <a:spcPts val="1000"/>
              </a:spcBef>
              <a:spcAft>
                <a:spcPts val="0"/>
              </a:spcAft>
              <a:buClr>
                <a:schemeClr val="dk1"/>
              </a:buClr>
              <a:buSzPts val="2800"/>
              <a:buFont typeface="Arial"/>
              <a:buNone/>
            </a:pPr>
            <a:endParaRPr/>
          </a:p>
          <a:p>
            <a:pPr marL="285750" lvl="0" indent="-107950" algn="l" rtl="0">
              <a:lnSpc>
                <a:spcPct val="90000"/>
              </a:lnSpc>
              <a:spcBef>
                <a:spcPts val="1000"/>
              </a:spcBef>
              <a:spcAft>
                <a:spcPts val="0"/>
              </a:spcAft>
              <a:buClr>
                <a:schemeClr val="dk1"/>
              </a:buClr>
              <a:buSzPts val="2800"/>
              <a:buFont typeface="Arial"/>
              <a:buNone/>
            </a:pPr>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50</a:t>
            </a:fld>
            <a:endParaRPr>
              <a:solidFill>
                <a:srgbClr val="000000"/>
              </a:solidFill>
            </a:endParaRPr>
          </a:p>
        </p:txBody>
      </p:sp>
      <p:sp>
        <p:nvSpPr>
          <p:cNvPr id="443" name="Google Shape;443;p47"/>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Advantages of homomorphic encryption</a:t>
            </a:r>
            <a:endParaRPr/>
          </a:p>
        </p:txBody>
      </p:sp>
      <p:sp>
        <p:nvSpPr>
          <p:cNvPr id="444" name="Google Shape;444;p47"/>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a:bodyPr>
          <a:lstStyle/>
          <a:p>
            <a:pPr marL="285750" lvl="0" indent="-285750" algn="l" rtl="0">
              <a:lnSpc>
                <a:spcPct val="90000"/>
              </a:lnSpc>
              <a:spcBef>
                <a:spcPts val="0"/>
              </a:spcBef>
              <a:spcAft>
                <a:spcPts val="0"/>
              </a:spcAft>
              <a:buClr>
                <a:schemeClr val="dk1"/>
              </a:buClr>
              <a:buSzPct val="100000"/>
              <a:buFont typeface="Arial"/>
              <a:buChar char="•"/>
            </a:pPr>
            <a:r>
              <a:rPr lang="en-US" dirty="0"/>
              <a:t>A higher standard of data security without breaking business processes or application functionality.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Ensures data privacy, while still deriving intelligence from their sensitive data.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Use cases of homomorphic encryption include </a:t>
            </a:r>
            <a:endParaRPr dirty="0"/>
          </a:p>
          <a:p>
            <a:pPr marL="742950" lvl="1" indent="-285750" algn="l" rtl="0">
              <a:lnSpc>
                <a:spcPct val="90000"/>
              </a:lnSpc>
              <a:spcBef>
                <a:spcPts val="500"/>
              </a:spcBef>
              <a:spcAft>
                <a:spcPts val="0"/>
              </a:spcAft>
              <a:buClr>
                <a:schemeClr val="dk1"/>
              </a:buClr>
              <a:buSzPct val="100000"/>
              <a:buChar char="o"/>
            </a:pPr>
            <a:r>
              <a:rPr lang="en-US" dirty="0"/>
              <a:t>cloud workload protection </a:t>
            </a:r>
            <a:endParaRPr dirty="0"/>
          </a:p>
          <a:p>
            <a:pPr marL="742950" lvl="1" indent="-285750" algn="l" rtl="0">
              <a:lnSpc>
                <a:spcPct val="90000"/>
              </a:lnSpc>
              <a:spcBef>
                <a:spcPts val="500"/>
              </a:spcBef>
              <a:spcAft>
                <a:spcPts val="0"/>
              </a:spcAft>
              <a:buClr>
                <a:schemeClr val="dk1"/>
              </a:buClr>
              <a:buSzPct val="100000"/>
              <a:buChar char="o"/>
            </a:pPr>
            <a:r>
              <a:rPr lang="en-US" dirty="0"/>
              <a:t>privacy preserving </a:t>
            </a:r>
            <a:r>
              <a:rPr lang="en-US" dirty="0" smtClean="0"/>
              <a:t>encryption, </a:t>
            </a:r>
            <a:endParaRPr dirty="0"/>
          </a:p>
          <a:p>
            <a:pPr marL="742950" lvl="1" indent="-285750" algn="l" rtl="0">
              <a:lnSpc>
                <a:spcPct val="90000"/>
              </a:lnSpc>
              <a:spcBef>
                <a:spcPts val="500"/>
              </a:spcBef>
              <a:spcAft>
                <a:spcPts val="0"/>
              </a:spcAft>
              <a:buClr>
                <a:schemeClr val="dk1"/>
              </a:buClr>
              <a:buSzPct val="100000"/>
              <a:buChar char="o"/>
            </a:pPr>
            <a:r>
              <a:rPr lang="en-US" dirty="0"/>
              <a:t>information supply chain consolidation (containing your data to mitigate breach risk), </a:t>
            </a:r>
            <a:endParaRPr dirty="0"/>
          </a:p>
          <a:p>
            <a:pPr marL="742950" lvl="1" indent="-285750" algn="l" rtl="0">
              <a:lnSpc>
                <a:spcPct val="90000"/>
              </a:lnSpc>
              <a:spcBef>
                <a:spcPts val="500"/>
              </a:spcBef>
              <a:spcAft>
                <a:spcPts val="0"/>
              </a:spcAft>
              <a:buClr>
                <a:schemeClr val="dk1"/>
              </a:buClr>
              <a:buSzPct val="100000"/>
              <a:buChar char="o"/>
            </a:pPr>
            <a:r>
              <a:rPr lang="en-US" dirty="0" smtClean="0"/>
              <a:t>automation </a:t>
            </a:r>
            <a:r>
              <a:rPr lang="en-US" dirty="0"/>
              <a:t>and orchestration (operating and triggering off of encrypted data for machine-to-machine communication).</a:t>
            </a:r>
            <a:endParaRPr dirty="0"/>
          </a:p>
          <a:p>
            <a:pPr marL="285750" lvl="0" indent="-121285" algn="l" rtl="0">
              <a:lnSpc>
                <a:spcPct val="90000"/>
              </a:lnSpc>
              <a:spcBef>
                <a:spcPts val="1000"/>
              </a:spcBef>
              <a:spcAft>
                <a:spcPts val="0"/>
              </a:spcAft>
              <a:buClr>
                <a:schemeClr val="dk1"/>
              </a:buClr>
              <a:buSzPct val="100000"/>
              <a:buFont typeface="Arial"/>
              <a:buNone/>
            </a:pPr>
            <a:endParaRPr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51</a:t>
            </a:fld>
            <a:endParaRPr>
              <a:solidFill>
                <a:srgbClr val="000000"/>
              </a:solidFill>
            </a:endParaRPr>
          </a:p>
        </p:txBody>
      </p:sp>
      <p:sp>
        <p:nvSpPr>
          <p:cNvPr id="450" name="Google Shape;450;p48"/>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Limitations of Fully Homomorphic Encryption</a:t>
            </a:r>
            <a:endParaRPr/>
          </a:p>
        </p:txBody>
      </p:sp>
      <p:sp>
        <p:nvSpPr>
          <p:cNvPr id="451" name="Google Shape;451;p48"/>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It’s slow</a:t>
            </a:r>
            <a:endParaRPr/>
          </a:p>
          <a:p>
            <a:pPr marL="742950" lvl="1" indent="-285750" algn="l" rtl="0">
              <a:lnSpc>
                <a:spcPct val="90000"/>
              </a:lnSpc>
              <a:spcBef>
                <a:spcPts val="500"/>
              </a:spcBef>
              <a:spcAft>
                <a:spcPts val="0"/>
              </a:spcAft>
              <a:buClr>
                <a:schemeClr val="dk1"/>
              </a:buClr>
              <a:buSzPts val="2400"/>
              <a:buChar char="o"/>
            </a:pPr>
            <a:r>
              <a:rPr lang="en-US"/>
              <a:t>It’s so quiet at the moment that it can’t be put to any practical use</a:t>
            </a:r>
            <a:endParaRPr/>
          </a:p>
          <a:p>
            <a:pPr marL="742950" lvl="1" indent="-285750" algn="l" rtl="0">
              <a:lnSpc>
                <a:spcPct val="90000"/>
              </a:lnSpc>
              <a:spcBef>
                <a:spcPts val="500"/>
              </a:spcBef>
              <a:spcAft>
                <a:spcPts val="0"/>
              </a:spcAft>
              <a:buClr>
                <a:schemeClr val="dk1"/>
              </a:buClr>
              <a:buSzPts val="2400"/>
              <a:buChar char="o"/>
            </a:pPr>
            <a:r>
              <a:rPr lang="en-US"/>
              <a:t>To make FHE mainstream IBM had released the first version of its HElib C++ library back in 2016, but reports suggest that it ran 100 trillion times slower than the computations done on plain text</a:t>
            </a:r>
            <a:endParaRPr/>
          </a:p>
          <a:p>
            <a:pPr marL="285750" lvl="0" indent="-285750" algn="l" rtl="0">
              <a:lnSpc>
                <a:spcPct val="90000"/>
              </a:lnSpc>
              <a:spcBef>
                <a:spcPts val="1000"/>
              </a:spcBef>
              <a:spcAft>
                <a:spcPts val="0"/>
              </a:spcAft>
              <a:buClr>
                <a:schemeClr val="dk1"/>
              </a:buClr>
              <a:buSzPts val="2800"/>
              <a:buFont typeface="Arial"/>
              <a:buChar char="•"/>
            </a:pPr>
            <a:r>
              <a:rPr lang="en-US"/>
              <a:t>Limited support for multiple users</a:t>
            </a:r>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52</a:t>
            </a:fld>
            <a:endParaRPr>
              <a:solidFill>
                <a:srgbClr val="000000"/>
              </a:solidFill>
            </a:endParaRPr>
          </a:p>
        </p:txBody>
      </p:sp>
      <p:sp>
        <p:nvSpPr>
          <p:cNvPr id="457" name="Google Shape;457;p49"/>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Implementations of Fully Homomorphic Encryption</a:t>
            </a:r>
            <a:endParaRPr/>
          </a:p>
        </p:txBody>
      </p:sp>
      <p:sp>
        <p:nvSpPr>
          <p:cNvPr id="458" name="Google Shape;458;p49"/>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Simple Encrypted Arithmetic Library (SEAL):</a:t>
            </a:r>
            <a:endParaRPr/>
          </a:p>
          <a:p>
            <a:pPr marL="742950" lvl="1" indent="-285750" algn="l" rtl="0">
              <a:lnSpc>
                <a:spcPct val="90000"/>
              </a:lnSpc>
              <a:spcBef>
                <a:spcPts val="500"/>
              </a:spcBef>
              <a:spcAft>
                <a:spcPts val="0"/>
              </a:spcAft>
              <a:buClr>
                <a:schemeClr val="dk1"/>
              </a:buClr>
              <a:buSzPts val="2400"/>
              <a:buChar char="o"/>
            </a:pPr>
            <a:r>
              <a:rPr lang="en-US"/>
              <a:t>Microsoft has created this library that can be used to allow computations directly on encrypted data.</a:t>
            </a:r>
            <a:endParaRPr/>
          </a:p>
          <a:p>
            <a:pPr marL="285750" lvl="0" indent="-285750" algn="l" rtl="0">
              <a:lnSpc>
                <a:spcPct val="90000"/>
              </a:lnSpc>
              <a:spcBef>
                <a:spcPts val="1000"/>
              </a:spcBef>
              <a:spcAft>
                <a:spcPts val="0"/>
              </a:spcAft>
              <a:buClr>
                <a:schemeClr val="dk1"/>
              </a:buClr>
              <a:buSzPts val="2800"/>
              <a:buFont typeface="Arial"/>
              <a:buChar char="•"/>
            </a:pPr>
            <a:r>
              <a:rPr lang="en-US"/>
              <a:t>Private Join and Compute: </a:t>
            </a:r>
            <a:endParaRPr/>
          </a:p>
          <a:p>
            <a:pPr marL="742950" lvl="1" indent="-285750" algn="l" rtl="0">
              <a:lnSpc>
                <a:spcPct val="90000"/>
              </a:lnSpc>
              <a:spcBef>
                <a:spcPts val="500"/>
              </a:spcBef>
              <a:spcAft>
                <a:spcPts val="0"/>
              </a:spcAft>
              <a:buClr>
                <a:schemeClr val="dk1"/>
              </a:buClr>
              <a:buSzPts val="2400"/>
              <a:buChar char="o"/>
            </a:pPr>
            <a:r>
              <a:rPr lang="en-US"/>
              <a:t>This open-source tool has been developed by Google, which provides an analysis of data in an encrypted format.</a:t>
            </a:r>
            <a:endParaRPr/>
          </a:p>
          <a:p>
            <a:pPr marL="285750" lvl="0" indent="-285750" algn="l" rtl="0">
              <a:lnSpc>
                <a:spcPct val="90000"/>
              </a:lnSpc>
              <a:spcBef>
                <a:spcPts val="1000"/>
              </a:spcBef>
              <a:spcAft>
                <a:spcPts val="0"/>
              </a:spcAft>
              <a:buClr>
                <a:schemeClr val="dk1"/>
              </a:buClr>
              <a:buSzPts val="2800"/>
              <a:buFont typeface="Arial"/>
              <a:buChar char="•"/>
            </a:pPr>
            <a:r>
              <a:rPr lang="en-US"/>
              <a:t>HElib C++ library:</a:t>
            </a:r>
            <a:endParaRPr/>
          </a:p>
          <a:p>
            <a:pPr marL="742950" lvl="1" indent="-285750" algn="l" rtl="0">
              <a:lnSpc>
                <a:spcPct val="90000"/>
              </a:lnSpc>
              <a:spcBef>
                <a:spcPts val="500"/>
              </a:spcBef>
              <a:spcAft>
                <a:spcPts val="0"/>
              </a:spcAft>
              <a:buClr>
                <a:schemeClr val="dk1"/>
              </a:buClr>
              <a:buSzPts val="2400"/>
              <a:buChar char="o"/>
            </a:pPr>
            <a:r>
              <a:rPr lang="en-US"/>
              <a:t>This one we’ve already discussed above. IBM released it in 2016, though it was found to be quite sluggish at the moment.</a:t>
            </a:r>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53</a:t>
            </a:fld>
            <a:endParaRPr>
              <a:solidFill>
                <a:srgbClr val="000000"/>
              </a:solidFill>
            </a:endParaRPr>
          </a:p>
        </p:txBody>
      </p:sp>
      <p:sp>
        <p:nvSpPr>
          <p:cNvPr id="464" name="Google Shape;464;p50"/>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Reading assignment</a:t>
            </a:r>
            <a:endParaRPr/>
          </a:p>
        </p:txBody>
      </p:sp>
      <p:sp>
        <p:nvSpPr>
          <p:cNvPr id="465" name="Google Shape;465;p50"/>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https://tvdn.me/fhe/2021-11-14-fully-homomorphic-encryption-pro-con/</a:t>
            </a:r>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54</a:t>
            </a:fld>
            <a:endParaRPr>
              <a:solidFill>
                <a:srgbClr val="000000"/>
              </a:solidFill>
            </a:endParaRPr>
          </a:p>
        </p:txBody>
      </p:sp>
      <p:sp>
        <p:nvSpPr>
          <p:cNvPr id="471" name="Google Shape;471;p51"/>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References </a:t>
            </a:r>
            <a:endParaRPr/>
          </a:p>
        </p:txBody>
      </p:sp>
      <p:sp>
        <p:nvSpPr>
          <p:cNvPr id="472" name="Google Shape;472;p51"/>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u="sng">
                <a:solidFill>
                  <a:schemeClr val="hlink"/>
                </a:solidFill>
                <a:hlinkClick r:id="rId3"/>
              </a:rPr>
              <a:t>https://www.ssl2buy.com/wiki/homomorphic-encryption</a:t>
            </a:r>
            <a:endParaRPr/>
          </a:p>
          <a:p>
            <a:pPr marL="285750" lvl="0" indent="-285750" algn="l" rtl="0">
              <a:lnSpc>
                <a:spcPct val="90000"/>
              </a:lnSpc>
              <a:spcBef>
                <a:spcPts val="1000"/>
              </a:spcBef>
              <a:spcAft>
                <a:spcPts val="0"/>
              </a:spcAft>
              <a:buClr>
                <a:schemeClr val="dk1"/>
              </a:buClr>
              <a:buSzPts val="2800"/>
              <a:buFont typeface="Arial"/>
              <a:buChar char="•"/>
            </a:pPr>
            <a:r>
              <a:rPr lang="en-US" u="sng">
                <a:solidFill>
                  <a:schemeClr val="hlink"/>
                </a:solidFill>
                <a:hlinkClick r:id="rId4"/>
              </a:rPr>
              <a:t>https://baffle.io/blog/the-advantages-and-disadvantages-of-homomorphic-encryption/</a:t>
            </a:r>
            <a:endParaRPr/>
          </a:p>
          <a:p>
            <a:pPr marL="285750" lvl="0" indent="-285750" algn="l" rtl="0">
              <a:lnSpc>
                <a:spcPct val="90000"/>
              </a:lnSpc>
              <a:spcBef>
                <a:spcPts val="1000"/>
              </a:spcBef>
              <a:spcAft>
                <a:spcPts val="0"/>
              </a:spcAft>
              <a:buClr>
                <a:schemeClr val="dk1"/>
              </a:buClr>
              <a:buSzPts val="2800"/>
              <a:buFont typeface="Arial"/>
              <a:buChar char="•"/>
            </a:pPr>
            <a:r>
              <a:rPr lang="en-US" u="sng">
                <a:solidFill>
                  <a:schemeClr val="hlink"/>
                </a:solidFill>
                <a:hlinkClick r:id="rId5"/>
              </a:rPr>
              <a:t>https://research.aimultiple.com/homomorphic-encryption/</a:t>
            </a:r>
            <a:endParaRPr/>
          </a:p>
          <a:p>
            <a:pPr marL="285750" lvl="0" indent="-285750" algn="l" rtl="0">
              <a:lnSpc>
                <a:spcPct val="90000"/>
              </a:lnSpc>
              <a:spcBef>
                <a:spcPts val="1000"/>
              </a:spcBef>
              <a:spcAft>
                <a:spcPts val="0"/>
              </a:spcAft>
              <a:buClr>
                <a:schemeClr val="dk1"/>
              </a:buClr>
              <a:buSzPts val="2800"/>
              <a:buFont typeface="Arial"/>
              <a:buChar char="•"/>
            </a:pPr>
            <a:r>
              <a:rPr lang="en-US" u="sng">
                <a:solidFill>
                  <a:schemeClr val="hlink"/>
                </a:solidFill>
                <a:hlinkClick r:id="rId6"/>
              </a:rPr>
              <a:t>https://nvotes.com/multiplicative-vs-additive-homomorphic-elgamal/</a:t>
            </a:r>
            <a:endParaRPr/>
          </a:p>
          <a:p>
            <a:pPr marL="285750" lvl="0" indent="-285750" algn="l" rtl="0">
              <a:lnSpc>
                <a:spcPct val="90000"/>
              </a:lnSpc>
              <a:spcBef>
                <a:spcPts val="1000"/>
              </a:spcBef>
              <a:spcAft>
                <a:spcPts val="0"/>
              </a:spcAft>
              <a:buClr>
                <a:schemeClr val="dk1"/>
              </a:buClr>
              <a:buSzPts val="2800"/>
              <a:buFont typeface="Arial"/>
              <a:buChar char="•"/>
            </a:pPr>
            <a:r>
              <a:rPr lang="en-US"/>
              <a:t>https://asecuritysite.com/encryption/hom_rsa</a:t>
            </a:r>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2"/>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C00000"/>
              </a:buClr>
              <a:buSzPts val="6000"/>
              <a:buFont typeface="Marcellus"/>
              <a:buNone/>
            </a:pPr>
            <a:r>
              <a:rPr lang="en-US" dirty="0">
                <a:solidFill>
                  <a:srgbClr val="C00000"/>
                </a:solidFill>
                <a:latin typeface="Marcellus"/>
                <a:ea typeface="Marcellus"/>
                <a:cs typeface="Marcellus"/>
                <a:sym typeface="Marcellus"/>
              </a:rPr>
              <a:t>Secure Multi-Party Computation (</a:t>
            </a:r>
            <a:r>
              <a:rPr lang="en-US" dirty="0">
                <a:solidFill>
                  <a:srgbClr val="C00000"/>
                </a:solidFill>
              </a:rPr>
              <a:t>MPC</a:t>
            </a:r>
            <a:r>
              <a:rPr lang="en-US" dirty="0">
                <a:solidFill>
                  <a:srgbClr val="C00000"/>
                </a:solidFill>
                <a:latin typeface="Marcellus"/>
                <a:ea typeface="Marcellus"/>
                <a:cs typeface="Marcellus"/>
                <a:sym typeface="Marcellus"/>
              </a:rPr>
              <a:t>)</a:t>
            </a:r>
            <a:endParaRPr dirty="0">
              <a:solidFill>
                <a:srgbClr val="C00000"/>
              </a:solidFill>
              <a:latin typeface="Marcellus"/>
              <a:ea typeface="Marcellus"/>
              <a:cs typeface="Marcellus"/>
              <a:sym typeface="Marcellus"/>
            </a:endParaRPr>
          </a:p>
        </p:txBody>
      </p:sp>
      <p:sp>
        <p:nvSpPr>
          <p:cNvPr id="478" name="Google Shape;478;p52"/>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888888"/>
              </a:buClr>
              <a:buSzPts val="2400"/>
              <a:buNone/>
            </a:pPr>
            <a:endParaRPr>
              <a:solidFill>
                <a:srgbClr val="C00000"/>
              </a:solidFill>
            </a:endParaRPr>
          </a:p>
        </p:txBody>
      </p:sp>
      <p:sp>
        <p:nvSpPr>
          <p:cNvPr id="479" name="Google Shape;479;p5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55</a:t>
            </a:fld>
            <a:endParaRPr>
              <a:solidFill>
                <a:srgbClr val="000000"/>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56</a:t>
            </a:fld>
            <a:endParaRPr>
              <a:solidFill>
                <a:srgbClr val="000000"/>
              </a:solidFill>
            </a:endParaRPr>
          </a:p>
        </p:txBody>
      </p:sp>
      <p:sp>
        <p:nvSpPr>
          <p:cNvPr id="485" name="Google Shape;485;p5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Multiparty Computation</a:t>
            </a:r>
            <a:endParaRPr/>
          </a:p>
        </p:txBody>
      </p:sp>
      <p:sp>
        <p:nvSpPr>
          <p:cNvPr id="486" name="Google Shape;486;p5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b="1"/>
              <a:t>A game of who is richer</a:t>
            </a:r>
            <a:endParaRPr/>
          </a:p>
          <a:p>
            <a:pPr marL="285750" lvl="0" indent="-285750" algn="l" rtl="0">
              <a:lnSpc>
                <a:spcPct val="90000"/>
              </a:lnSpc>
              <a:spcBef>
                <a:spcPts val="1000"/>
              </a:spcBef>
              <a:spcAft>
                <a:spcPts val="0"/>
              </a:spcAft>
              <a:buClr>
                <a:schemeClr val="dk1"/>
              </a:buClr>
              <a:buSzPts val="2800"/>
              <a:buFont typeface="Arial"/>
              <a:buChar char="•"/>
            </a:pPr>
            <a:r>
              <a:rPr lang="en-US"/>
              <a:t>Three millionaires are out at a dinner party. They’ve never met before, and therefore, they don’t trust each other. The first millionaire, Jane, wants to prove that they have a higher net worth than James and Janet, the other two millionaires; however neither Jane, James or Janet want to reveal their net worths to each other, nor to anyone else.</a:t>
            </a:r>
            <a:endParaRPr/>
          </a:p>
          <a:p>
            <a:pPr marL="0" lvl="0" indent="0" algn="l" rtl="0">
              <a:lnSpc>
                <a:spcPct val="90000"/>
              </a:lnSpc>
              <a:spcBef>
                <a:spcPts val="1000"/>
              </a:spcBef>
              <a:spcAft>
                <a:spcPts val="0"/>
              </a:spcAft>
              <a:buClr>
                <a:schemeClr val="dk1"/>
              </a:buClr>
              <a:buSzPts val="2800"/>
              <a:buNone/>
            </a:pPr>
            <a:endParaRPr/>
          </a:p>
        </p:txBody>
      </p:sp>
      <p:sp>
        <p:nvSpPr>
          <p:cNvPr id="487" name="Google Shape;487;p53"/>
          <p:cNvSpPr txBox="1"/>
          <p:nvPr/>
        </p:nvSpPr>
        <p:spPr>
          <a:xfrm>
            <a:off x="539552" y="5770294"/>
            <a:ext cx="8136904"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Courtesy : https://medium.com/@keylesstech/a-beginners-guide-to-secure-multiparty-computation-dc3fb9365458</a:t>
            </a:r>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57</a:t>
            </a:fld>
            <a:endParaRPr>
              <a:solidFill>
                <a:srgbClr val="000000"/>
              </a:solidFill>
            </a:endParaRPr>
          </a:p>
        </p:txBody>
      </p:sp>
      <p:sp>
        <p:nvSpPr>
          <p:cNvPr id="493" name="Google Shape;493;p5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2400"/>
              <a:buFont typeface="Marcellus"/>
              <a:buNone/>
            </a:pPr>
            <a:r>
              <a:rPr lang="en-US" sz="2400" b="1"/>
              <a:t>How do three millionaires prove who is the richest without revealing each other’s net-worth?</a:t>
            </a:r>
            <a:endParaRPr sz="2400"/>
          </a:p>
        </p:txBody>
      </p:sp>
      <p:sp>
        <p:nvSpPr>
          <p:cNvPr id="494" name="Google Shape;494;p54"/>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77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dirty="0"/>
              <a:t>Using </a:t>
            </a:r>
            <a:r>
              <a:rPr lang="en-US" dirty="0" smtClean="0"/>
              <a:t>a Phone </a:t>
            </a:r>
            <a:r>
              <a:rPr lang="en-US" dirty="0"/>
              <a:t>calculator, Jane chooses a random number to add to her salary.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Jane passes her phone to James.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James then adds on his net worth, and passes the phone to Janet,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who then adds her net worth.</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Once everyone has added their salaries to the calculator, the phone is passed back to Jane,</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Jane subtracts the random number she originally added.</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Then Jane can calculate rest millionaires average net worth and share that, without learning net worth of any one individual.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If one millionaire’s net-worth is lower than the average, then they will know they are not the richest.</a:t>
            </a:r>
            <a:endParaRPr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58</a:t>
            </a:fld>
            <a:endParaRPr>
              <a:solidFill>
                <a:srgbClr val="000000"/>
              </a:solidFill>
            </a:endParaRPr>
          </a:p>
        </p:txBody>
      </p:sp>
      <p:sp>
        <p:nvSpPr>
          <p:cNvPr id="500" name="Google Shape;500;p55"/>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501" name="Google Shape;501;p55"/>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285750" lvl="0" indent="-285750" algn="l" rtl="0">
              <a:lnSpc>
                <a:spcPct val="90000"/>
              </a:lnSpc>
              <a:spcBef>
                <a:spcPts val="0"/>
              </a:spcBef>
              <a:spcAft>
                <a:spcPts val="0"/>
              </a:spcAft>
              <a:buClr>
                <a:schemeClr val="dk1"/>
              </a:buClr>
              <a:buSzPct val="100000"/>
              <a:buFont typeface="Arial"/>
              <a:buChar char="•"/>
            </a:pPr>
            <a:r>
              <a:rPr lang="en-US"/>
              <a:t>The example works if all the players are honest, </a:t>
            </a:r>
            <a:endParaRPr/>
          </a:p>
          <a:p>
            <a:pPr marL="285750" lvl="0" indent="-285750" algn="l" rtl="0">
              <a:lnSpc>
                <a:spcPct val="90000"/>
              </a:lnSpc>
              <a:spcBef>
                <a:spcPts val="1000"/>
              </a:spcBef>
              <a:spcAft>
                <a:spcPts val="0"/>
              </a:spcAft>
              <a:buClr>
                <a:schemeClr val="dk1"/>
              </a:buClr>
              <a:buSzPct val="100000"/>
              <a:buFont typeface="Arial"/>
              <a:buChar char="•"/>
            </a:pPr>
            <a:r>
              <a:rPr lang="en-US"/>
              <a:t>There is some potential for players to cheat. </a:t>
            </a:r>
            <a:endParaRPr/>
          </a:p>
          <a:p>
            <a:pPr marL="285750" lvl="0" indent="-285750" algn="l" rtl="0">
              <a:lnSpc>
                <a:spcPct val="90000"/>
              </a:lnSpc>
              <a:spcBef>
                <a:spcPts val="1000"/>
              </a:spcBef>
              <a:spcAft>
                <a:spcPts val="0"/>
              </a:spcAft>
              <a:buClr>
                <a:schemeClr val="dk1"/>
              </a:buClr>
              <a:buSzPct val="100000"/>
              <a:buFont typeface="Arial"/>
              <a:buChar char="•"/>
            </a:pPr>
            <a:r>
              <a:rPr lang="en-US"/>
              <a:t>For example, </a:t>
            </a:r>
            <a:endParaRPr/>
          </a:p>
          <a:p>
            <a:pPr marL="742950" lvl="1" indent="-285750" algn="l" rtl="0">
              <a:lnSpc>
                <a:spcPct val="90000"/>
              </a:lnSpc>
              <a:spcBef>
                <a:spcPts val="500"/>
              </a:spcBef>
              <a:spcAft>
                <a:spcPts val="0"/>
              </a:spcAft>
              <a:buClr>
                <a:schemeClr val="dk1"/>
              </a:buClr>
              <a:buSzPct val="100000"/>
              <a:buChar char="o"/>
            </a:pPr>
            <a:r>
              <a:rPr lang="en-US"/>
              <a:t>Jane has more power than the other millionaires. </a:t>
            </a:r>
            <a:endParaRPr/>
          </a:p>
          <a:p>
            <a:pPr marL="742950" lvl="1" indent="-285750" algn="l" rtl="0">
              <a:lnSpc>
                <a:spcPct val="90000"/>
              </a:lnSpc>
              <a:spcBef>
                <a:spcPts val="500"/>
              </a:spcBef>
              <a:spcAft>
                <a:spcPts val="0"/>
              </a:spcAft>
              <a:buClr>
                <a:schemeClr val="dk1"/>
              </a:buClr>
              <a:buSzPct val="100000"/>
              <a:buChar char="o"/>
            </a:pPr>
            <a:r>
              <a:rPr lang="en-US"/>
              <a:t>Since she knows the random number, Jane could potentially leverage this to try to learn more about the others. </a:t>
            </a:r>
            <a:endParaRPr/>
          </a:p>
          <a:p>
            <a:pPr marL="742950" lvl="1" indent="-285750" algn="l" rtl="0">
              <a:lnSpc>
                <a:spcPct val="90000"/>
              </a:lnSpc>
              <a:spcBef>
                <a:spcPts val="500"/>
              </a:spcBef>
              <a:spcAft>
                <a:spcPts val="0"/>
              </a:spcAft>
              <a:buClr>
                <a:schemeClr val="dk1"/>
              </a:buClr>
              <a:buSzPct val="100000"/>
              <a:buChar char="o"/>
            </a:pPr>
            <a:r>
              <a:rPr lang="en-US"/>
              <a:t>It is also possible for James or Janet to lie about their net worth, to try and learn more about the others.</a:t>
            </a:r>
            <a:endParaRPr/>
          </a:p>
          <a:p>
            <a:pPr marL="285750" lvl="0" indent="-285750" algn="l" rtl="0">
              <a:lnSpc>
                <a:spcPct val="90000"/>
              </a:lnSpc>
              <a:spcBef>
                <a:spcPts val="1000"/>
              </a:spcBef>
              <a:spcAft>
                <a:spcPts val="0"/>
              </a:spcAft>
              <a:buClr>
                <a:schemeClr val="dk1"/>
              </a:buClr>
              <a:buSzPct val="100000"/>
              <a:buFont typeface="Arial"/>
              <a:buChar char="•"/>
            </a:pPr>
            <a:r>
              <a:rPr lang="en-US"/>
              <a:t>This basic example illustrates how Secure Multiparty Computation, one of the underlying cryptographic techniques used by Keyless, works.</a:t>
            </a:r>
            <a:endParaRPr/>
          </a:p>
          <a:p>
            <a:pPr marL="285750" lvl="0" indent="-121285" algn="l" rtl="0">
              <a:lnSpc>
                <a:spcPct val="90000"/>
              </a:lnSpc>
              <a:spcBef>
                <a:spcPts val="1000"/>
              </a:spcBef>
              <a:spcAft>
                <a:spcPts val="0"/>
              </a:spcAft>
              <a:buClr>
                <a:schemeClr val="dk1"/>
              </a:buClr>
              <a:buSzPct val="100000"/>
              <a:buFont typeface="Arial"/>
              <a:buNone/>
            </a:pPr>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59</a:t>
            </a:fld>
            <a:endParaRPr>
              <a:solidFill>
                <a:srgbClr val="000000"/>
              </a:solidFill>
            </a:endParaRPr>
          </a:p>
        </p:txBody>
      </p:sp>
      <p:sp>
        <p:nvSpPr>
          <p:cNvPr id="507" name="Google Shape;507;p56"/>
          <p:cNvSpPr txBox="1">
            <a:spLocks noGrp="1"/>
          </p:cNvSpPr>
          <p:nvPr>
            <p:ph type="title"/>
          </p:nvPr>
        </p:nvSpPr>
        <p:spPr>
          <a:xfrm>
            <a:off x="817323" y="214817"/>
            <a:ext cx="821917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200"/>
              <a:buFont typeface="Marcellus"/>
              <a:buNone/>
            </a:pPr>
            <a:r>
              <a:rPr lang="en-US" sz="3200"/>
              <a:t>Secure multi-party computation (multi-party computation, SMPC, or MPC)</a:t>
            </a:r>
            <a:endParaRPr sz="3200"/>
          </a:p>
        </p:txBody>
      </p:sp>
      <p:sp>
        <p:nvSpPr>
          <p:cNvPr id="508" name="Google Shape;508;p56"/>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A cryptographic technique that enables different parties to carry out a computation using their private data without revealing their private data to each other.</a:t>
            </a:r>
            <a:endParaRPr/>
          </a:p>
          <a:p>
            <a:pPr marL="285750" lvl="0" indent="-285750" algn="l" rtl="0">
              <a:lnSpc>
                <a:spcPct val="90000"/>
              </a:lnSpc>
              <a:spcBef>
                <a:spcPts val="1000"/>
              </a:spcBef>
              <a:spcAft>
                <a:spcPts val="0"/>
              </a:spcAft>
              <a:buClr>
                <a:schemeClr val="dk1"/>
              </a:buClr>
              <a:buSzPts val="2800"/>
              <a:buFont typeface="Arial"/>
              <a:buChar char="•"/>
            </a:pPr>
            <a:r>
              <a:rPr lang="en-US"/>
              <a:t>ensures the security of sensitive data without undermining their ability to gain insights from it.</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6</a:t>
            </a:fld>
            <a:endParaRPr>
              <a:solidFill>
                <a:srgbClr val="000000"/>
              </a:solidFill>
            </a:endParaRPr>
          </a:p>
        </p:txBody>
      </p:sp>
      <p:sp>
        <p:nvSpPr>
          <p:cNvPr id="135" name="Google Shape;135;p5"/>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Result?</a:t>
            </a:r>
            <a:endParaRPr/>
          </a:p>
        </p:txBody>
      </p:sp>
      <p:sp>
        <p:nvSpPr>
          <p:cNvPr id="136" name="Google Shape;136;p5"/>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dirty="0"/>
              <a:t>Data encoded in a quantum state </a:t>
            </a:r>
            <a:r>
              <a:rPr lang="en-US" dirty="0" smtClean="0"/>
              <a:t>cannot </a:t>
            </a:r>
            <a:r>
              <a:rPr lang="en-US" dirty="0"/>
              <a:t>be copied or viewed without alerting the sender or receiver. </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it is impossible to copy data encoded in a quantum state. </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If one attempts to read the encoded data, the quantum state will be changed due to wave function collapse (no-cloning theorem). </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This could be used to detect eavesdropping, especially in Quantum key distribution</a:t>
            </a:r>
            <a:endParaRPr dirty="0"/>
          </a:p>
          <a:p>
            <a:pPr marL="285750" lvl="0" indent="-107950" algn="l" rtl="0">
              <a:lnSpc>
                <a:spcPct val="90000"/>
              </a:lnSpc>
              <a:spcBef>
                <a:spcPts val="1000"/>
              </a:spcBef>
              <a:spcAft>
                <a:spcPts val="0"/>
              </a:spcAft>
              <a:buClr>
                <a:schemeClr val="dk1"/>
              </a:buClr>
              <a:buSzPts val="2800"/>
              <a:buFont typeface="Arial"/>
              <a:buNone/>
            </a:pPr>
            <a:endParaRPr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60</a:t>
            </a:fld>
            <a:endParaRPr>
              <a:solidFill>
                <a:srgbClr val="000000"/>
              </a:solidFill>
            </a:endParaRPr>
          </a:p>
        </p:txBody>
      </p:sp>
      <p:sp>
        <p:nvSpPr>
          <p:cNvPr id="514" name="Google Shape;514;p57"/>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b="1"/>
              <a:t>Another example</a:t>
            </a:r>
            <a:endParaRPr/>
          </a:p>
        </p:txBody>
      </p:sp>
      <p:sp>
        <p:nvSpPr>
          <p:cNvPr id="515" name="Google Shape;515;p57"/>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77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a:t>Suppose a group of employees wants to learn their average salary in order to find out whether they are underpaid or not. </a:t>
            </a:r>
            <a:endParaRPr/>
          </a:p>
          <a:p>
            <a:pPr marL="285750" lvl="0" indent="-285750" algn="l" rtl="0">
              <a:lnSpc>
                <a:spcPct val="90000"/>
              </a:lnSpc>
              <a:spcBef>
                <a:spcPts val="1000"/>
              </a:spcBef>
              <a:spcAft>
                <a:spcPts val="0"/>
              </a:spcAft>
              <a:buClr>
                <a:schemeClr val="dk1"/>
              </a:buClr>
              <a:buSzPct val="100000"/>
              <a:buFont typeface="Arial"/>
              <a:buChar char="•"/>
            </a:pPr>
            <a:r>
              <a:rPr lang="en-US"/>
              <a:t>However, they don’t want to disclose their individual salary information. </a:t>
            </a:r>
            <a:endParaRPr/>
          </a:p>
          <a:p>
            <a:pPr marL="285750" lvl="0" indent="-285750" algn="l" rtl="0">
              <a:lnSpc>
                <a:spcPct val="90000"/>
              </a:lnSpc>
              <a:spcBef>
                <a:spcPts val="1000"/>
              </a:spcBef>
              <a:spcAft>
                <a:spcPts val="0"/>
              </a:spcAft>
              <a:buClr>
                <a:schemeClr val="dk1"/>
              </a:buClr>
              <a:buSzPct val="100000"/>
              <a:buFont typeface="Arial"/>
              <a:buChar char="•"/>
            </a:pPr>
            <a:r>
              <a:rPr lang="en-US"/>
              <a:t>An SMPC method can solve this problem:</a:t>
            </a:r>
            <a:endParaRPr/>
          </a:p>
          <a:p>
            <a:pPr marL="742950" lvl="1" indent="-285750" algn="l" rtl="0">
              <a:lnSpc>
                <a:spcPct val="90000"/>
              </a:lnSpc>
              <a:spcBef>
                <a:spcPts val="500"/>
              </a:spcBef>
              <a:spcAft>
                <a:spcPts val="0"/>
              </a:spcAft>
              <a:buClr>
                <a:schemeClr val="dk1"/>
              </a:buClr>
              <a:buSzPct val="100000"/>
              <a:buChar char="o"/>
            </a:pPr>
            <a:r>
              <a:rPr lang="en-US"/>
              <a:t>Each employee is numbered from first to last.</a:t>
            </a:r>
            <a:endParaRPr/>
          </a:p>
          <a:p>
            <a:pPr marL="742950" lvl="1" indent="-285750" algn="l" rtl="0">
              <a:lnSpc>
                <a:spcPct val="90000"/>
              </a:lnSpc>
              <a:spcBef>
                <a:spcPts val="500"/>
              </a:spcBef>
              <a:spcAft>
                <a:spcPts val="0"/>
              </a:spcAft>
              <a:buClr>
                <a:schemeClr val="dk1"/>
              </a:buClr>
              <a:buSzPct val="100000"/>
              <a:buChar char="o"/>
            </a:pPr>
            <a:r>
              <a:rPr lang="en-US"/>
              <a:t>The first employee chooses an arbitrarily large number and adds their salary to the number and tells the second employee the result.</a:t>
            </a:r>
            <a:endParaRPr/>
          </a:p>
          <a:p>
            <a:pPr marL="742950" lvl="1" indent="-285750" algn="l" rtl="0">
              <a:lnSpc>
                <a:spcPct val="90000"/>
              </a:lnSpc>
              <a:spcBef>
                <a:spcPts val="500"/>
              </a:spcBef>
              <a:spcAft>
                <a:spcPts val="0"/>
              </a:spcAft>
              <a:buClr>
                <a:schemeClr val="dk1"/>
              </a:buClr>
              <a:buSzPct val="100000"/>
              <a:buChar char="o"/>
            </a:pPr>
            <a:r>
              <a:rPr lang="en-US"/>
              <a:t>The second employee adds their number to the value and tells the result to the third employee, and so on until the last employee.</a:t>
            </a:r>
            <a:endParaRPr/>
          </a:p>
          <a:p>
            <a:pPr marL="742950" lvl="1" indent="-285750" algn="l" rtl="0">
              <a:lnSpc>
                <a:spcPct val="90000"/>
              </a:lnSpc>
              <a:spcBef>
                <a:spcPts val="500"/>
              </a:spcBef>
              <a:spcAft>
                <a:spcPts val="0"/>
              </a:spcAft>
              <a:buClr>
                <a:schemeClr val="dk1"/>
              </a:buClr>
              <a:buSzPct val="100000"/>
              <a:buChar char="o"/>
            </a:pPr>
            <a:r>
              <a:rPr lang="en-US"/>
              <a:t>After adding their salary to the result, the last employee tells the result to the first employee.</a:t>
            </a:r>
            <a:endParaRPr/>
          </a:p>
          <a:p>
            <a:pPr marL="742950" lvl="1" indent="-285750" algn="l" rtl="0">
              <a:lnSpc>
                <a:spcPct val="90000"/>
              </a:lnSpc>
              <a:spcBef>
                <a:spcPts val="500"/>
              </a:spcBef>
              <a:spcAft>
                <a:spcPts val="0"/>
              </a:spcAft>
              <a:buClr>
                <a:schemeClr val="dk1"/>
              </a:buClr>
              <a:buSzPct val="100000"/>
              <a:buChar char="o"/>
            </a:pPr>
            <a:r>
              <a:rPr lang="en-US"/>
              <a:t>The first employee subtracts the large number they started with and divides the result by the number of employees in the group to obtain the average salary.</a:t>
            </a:r>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61</a:t>
            </a:fld>
            <a:endParaRPr>
              <a:solidFill>
                <a:srgbClr val="000000"/>
              </a:solidFill>
            </a:endParaRPr>
          </a:p>
        </p:txBody>
      </p:sp>
      <p:sp>
        <p:nvSpPr>
          <p:cNvPr id="521" name="Google Shape;521;p58"/>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b="1"/>
              <a:t>Another example</a:t>
            </a:r>
            <a:endParaRPr/>
          </a:p>
        </p:txBody>
      </p:sp>
      <p:sp>
        <p:nvSpPr>
          <p:cNvPr id="522" name="Google Shape;522;p58"/>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the large number chosen by the first employee hides his/her salary from others. </a:t>
            </a:r>
            <a:endParaRPr/>
          </a:p>
          <a:p>
            <a:pPr marL="285750" lvl="0" indent="-285750" algn="l" rtl="0">
              <a:lnSpc>
                <a:spcPct val="90000"/>
              </a:lnSpc>
              <a:spcBef>
                <a:spcPts val="1000"/>
              </a:spcBef>
              <a:spcAft>
                <a:spcPts val="0"/>
              </a:spcAft>
              <a:buClr>
                <a:schemeClr val="dk1"/>
              </a:buClr>
              <a:buSzPts val="2800"/>
              <a:buFont typeface="Arial"/>
              <a:buChar char="•"/>
            </a:pPr>
            <a:r>
              <a:rPr lang="en-US"/>
              <a:t>On the other hand, the final result that the first employee receives from the last employee provides no information to the first employee about others’ salaries.</a:t>
            </a:r>
            <a:endParaRPr/>
          </a:p>
          <a:p>
            <a:pPr marL="285750" lvl="0" indent="-285750" algn="l" rtl="0">
              <a:lnSpc>
                <a:spcPct val="90000"/>
              </a:lnSpc>
              <a:spcBef>
                <a:spcPts val="1000"/>
              </a:spcBef>
              <a:spcAft>
                <a:spcPts val="0"/>
              </a:spcAft>
              <a:buClr>
                <a:schemeClr val="dk1"/>
              </a:buClr>
              <a:buSzPts val="2800"/>
              <a:buFont typeface="Arial"/>
              <a:buChar char="•"/>
            </a:pPr>
            <a:r>
              <a:rPr lang="en-US"/>
              <a:t> As a result, the group, consisting of multiple parties, could securely compute the average salary without disclosing their salaries.</a:t>
            </a:r>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526"/>
        <p:cNvGrpSpPr/>
        <p:nvPr/>
      </p:nvGrpSpPr>
      <p:grpSpPr>
        <a:xfrm>
          <a:off x="0" y="0"/>
          <a:ext cx="0" cy="0"/>
          <a:chOff x="0" y="0"/>
          <a:chExt cx="0" cy="0"/>
        </a:xfrm>
      </p:grpSpPr>
      <p:sp>
        <p:nvSpPr>
          <p:cNvPr id="527" name="Google Shape;527;p5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62</a:t>
            </a:fld>
            <a:endParaRPr>
              <a:solidFill>
                <a:srgbClr val="000000"/>
              </a:solidFill>
            </a:endParaRPr>
          </a:p>
        </p:txBody>
      </p:sp>
      <p:sp>
        <p:nvSpPr>
          <p:cNvPr id="528" name="Google Shape;528;p59"/>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529" name="Google Shape;529;p59"/>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530" name="Google Shape;530;p59"/>
          <p:cNvPicPr preferRelativeResize="0"/>
          <p:nvPr/>
        </p:nvPicPr>
        <p:blipFill rotWithShape="1">
          <a:blip r:embed="rId3">
            <a:alphaModFix/>
          </a:blip>
          <a:srcRect/>
          <a:stretch/>
        </p:blipFill>
        <p:spPr>
          <a:xfrm>
            <a:off x="827584" y="6771"/>
            <a:ext cx="7632848" cy="627275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534"/>
        <p:cNvGrpSpPr/>
        <p:nvPr/>
      </p:nvGrpSpPr>
      <p:grpSpPr>
        <a:xfrm>
          <a:off x="0" y="0"/>
          <a:ext cx="0" cy="0"/>
          <a:chOff x="0" y="0"/>
          <a:chExt cx="0" cy="0"/>
        </a:xfrm>
      </p:grpSpPr>
      <p:sp>
        <p:nvSpPr>
          <p:cNvPr id="535" name="Google Shape;535;p6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63</a:t>
            </a:fld>
            <a:endParaRPr>
              <a:solidFill>
                <a:srgbClr val="000000"/>
              </a:solidFill>
            </a:endParaRPr>
          </a:p>
        </p:txBody>
      </p:sp>
      <p:sp>
        <p:nvSpPr>
          <p:cNvPr id="536" name="Google Shape;536;p60"/>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537" name="Google Shape;537;p60"/>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538" name="Google Shape;538;p60"/>
          <p:cNvPicPr preferRelativeResize="0"/>
          <p:nvPr/>
        </p:nvPicPr>
        <p:blipFill rotWithShape="1">
          <a:blip r:embed="rId3">
            <a:alphaModFix/>
          </a:blip>
          <a:srcRect/>
          <a:stretch/>
        </p:blipFill>
        <p:spPr>
          <a:xfrm>
            <a:off x="827584" y="260648"/>
            <a:ext cx="7960264" cy="53285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542"/>
        <p:cNvGrpSpPr/>
        <p:nvPr/>
      </p:nvGrpSpPr>
      <p:grpSpPr>
        <a:xfrm>
          <a:off x="0" y="0"/>
          <a:ext cx="0" cy="0"/>
          <a:chOff x="0" y="0"/>
          <a:chExt cx="0" cy="0"/>
        </a:xfrm>
      </p:grpSpPr>
      <p:sp>
        <p:nvSpPr>
          <p:cNvPr id="543" name="Google Shape;543;p6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64</a:t>
            </a:fld>
            <a:endParaRPr>
              <a:solidFill>
                <a:srgbClr val="000000"/>
              </a:solidFill>
            </a:endParaRPr>
          </a:p>
        </p:txBody>
      </p:sp>
      <p:sp>
        <p:nvSpPr>
          <p:cNvPr id="544" name="Google Shape;544;p61"/>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lvl="0"/>
            <a:r>
              <a:rPr lang="en-US" dirty="0">
                <a:solidFill>
                  <a:srgbClr val="C00000"/>
                </a:solidFill>
              </a:rPr>
              <a:t>Reading:</a:t>
            </a:r>
            <a:endParaRPr dirty="0"/>
          </a:p>
        </p:txBody>
      </p:sp>
      <p:sp>
        <p:nvSpPr>
          <p:cNvPr id="545" name="Google Shape;545;p61"/>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546" name="Google Shape;546;p61"/>
          <p:cNvPicPr preferRelativeResize="0"/>
          <p:nvPr/>
        </p:nvPicPr>
        <p:blipFill rotWithShape="1">
          <a:blip r:embed="rId3">
            <a:alphaModFix/>
          </a:blip>
          <a:srcRect/>
          <a:stretch/>
        </p:blipFill>
        <p:spPr>
          <a:xfrm>
            <a:off x="611560" y="1130217"/>
            <a:ext cx="8064896" cy="57277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550"/>
        <p:cNvGrpSpPr/>
        <p:nvPr/>
      </p:nvGrpSpPr>
      <p:grpSpPr>
        <a:xfrm>
          <a:off x="0" y="0"/>
          <a:ext cx="0" cy="0"/>
          <a:chOff x="0" y="0"/>
          <a:chExt cx="0" cy="0"/>
        </a:xfrm>
      </p:grpSpPr>
      <p:sp>
        <p:nvSpPr>
          <p:cNvPr id="551" name="Google Shape;551;p6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65</a:t>
            </a:fld>
            <a:endParaRPr>
              <a:solidFill>
                <a:srgbClr val="000000"/>
              </a:solidFill>
            </a:endParaRPr>
          </a:p>
        </p:txBody>
      </p:sp>
      <p:sp>
        <p:nvSpPr>
          <p:cNvPr id="552" name="Google Shape;552;p62"/>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553" name="Google Shape;553;p62"/>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554" name="Google Shape;554;p62"/>
          <p:cNvPicPr preferRelativeResize="0"/>
          <p:nvPr/>
        </p:nvPicPr>
        <p:blipFill rotWithShape="1">
          <a:blip r:embed="rId3">
            <a:alphaModFix/>
          </a:blip>
          <a:srcRect/>
          <a:stretch/>
        </p:blipFill>
        <p:spPr>
          <a:xfrm>
            <a:off x="1187450" y="787400"/>
            <a:ext cx="6769100" cy="5283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558"/>
        <p:cNvGrpSpPr/>
        <p:nvPr/>
      </p:nvGrpSpPr>
      <p:grpSpPr>
        <a:xfrm>
          <a:off x="0" y="0"/>
          <a:ext cx="0" cy="0"/>
          <a:chOff x="0" y="0"/>
          <a:chExt cx="0" cy="0"/>
        </a:xfrm>
      </p:grpSpPr>
      <p:sp>
        <p:nvSpPr>
          <p:cNvPr id="559" name="Google Shape;559;p6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66</a:t>
            </a:fld>
            <a:endParaRPr>
              <a:solidFill>
                <a:srgbClr val="000000"/>
              </a:solidFill>
            </a:endParaRPr>
          </a:p>
        </p:txBody>
      </p:sp>
      <p:sp>
        <p:nvSpPr>
          <p:cNvPr id="560" name="Google Shape;560;p6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561" name="Google Shape;561;p6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562" name="Google Shape;562;p63"/>
          <p:cNvPicPr preferRelativeResize="0"/>
          <p:nvPr/>
        </p:nvPicPr>
        <p:blipFill rotWithShape="1">
          <a:blip r:embed="rId3">
            <a:alphaModFix/>
          </a:blip>
          <a:srcRect/>
          <a:stretch/>
        </p:blipFill>
        <p:spPr>
          <a:xfrm>
            <a:off x="987425" y="866775"/>
            <a:ext cx="7169150" cy="51244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67</a:t>
            </a:fld>
            <a:endParaRPr lang="en-US"/>
          </a:p>
        </p:txBody>
      </p:sp>
      <p:sp>
        <p:nvSpPr>
          <p:cNvPr id="3" name="Title 2"/>
          <p:cNvSpPr>
            <a:spLocks noGrp="1"/>
          </p:cNvSpPr>
          <p:nvPr>
            <p:ph type="title"/>
          </p:nvPr>
        </p:nvSpPr>
        <p:spPr/>
        <p:txBody>
          <a:bodyPr/>
          <a:lstStyle/>
          <a:p>
            <a:r>
              <a:rPr lang="en-US" b="1" dirty="0"/>
              <a:t>Scenario: Collaborative Fraud Detection Across </a:t>
            </a:r>
            <a:r>
              <a:rPr lang="en-US" b="1" dirty="0" smtClean="0"/>
              <a:t>Banks</a:t>
            </a:r>
            <a:endParaRPr lang="en-IN" dirty="0"/>
          </a:p>
        </p:txBody>
      </p:sp>
      <p:sp>
        <p:nvSpPr>
          <p:cNvPr id="4" name="Text Placeholder 3"/>
          <p:cNvSpPr>
            <a:spLocks noGrp="1"/>
          </p:cNvSpPr>
          <p:nvPr>
            <p:ph type="body" idx="1"/>
          </p:nvPr>
        </p:nvSpPr>
        <p:spPr>
          <a:xfrm>
            <a:off x="700004" y="1324629"/>
            <a:ext cx="8229600" cy="5044998"/>
          </a:xfrm>
        </p:spPr>
        <p:txBody>
          <a:bodyPr>
            <a:normAutofit fontScale="77500" lnSpcReduction="20000"/>
          </a:bodyPr>
          <a:lstStyle/>
          <a:p>
            <a:r>
              <a:rPr lang="en-US" dirty="0" smtClean="0"/>
              <a:t>Several </a:t>
            </a:r>
            <a:r>
              <a:rPr lang="en-US" dirty="0"/>
              <a:t>large banks operate independently but all face the same growing threat: </a:t>
            </a:r>
            <a:r>
              <a:rPr lang="en-US" b="1" dirty="0"/>
              <a:t>financial fraud</a:t>
            </a:r>
            <a:r>
              <a:rPr lang="en-US" dirty="0"/>
              <a:t> involving cross-bank transactions. </a:t>
            </a:r>
            <a:endParaRPr lang="en-US" dirty="0" smtClean="0"/>
          </a:p>
          <a:p>
            <a:r>
              <a:rPr lang="en-US" dirty="0" smtClean="0"/>
              <a:t>Criminals </a:t>
            </a:r>
            <a:r>
              <a:rPr lang="en-US" dirty="0"/>
              <a:t>often exploit the lack of data sharing between institutions by spreading suspicious activities across accounts held at different banks—making detection harder for any one bank on its own.</a:t>
            </a:r>
          </a:p>
          <a:p>
            <a:r>
              <a:rPr lang="en-US" dirty="0"/>
              <a:t>However, banks are bound by strict </a:t>
            </a:r>
            <a:r>
              <a:rPr lang="en-US" b="1" dirty="0"/>
              <a:t>data privacy regulations</a:t>
            </a:r>
            <a:r>
              <a:rPr lang="en-US" dirty="0"/>
              <a:t> (like GDPR and financial secrecy laws), and cannot simply pool their customer data or transaction logs together.</a:t>
            </a:r>
          </a:p>
          <a:p>
            <a:r>
              <a:rPr lang="en-US" dirty="0"/>
              <a:t>To solve this, the banks agree to collaborate using a </a:t>
            </a:r>
            <a:r>
              <a:rPr lang="en-US" b="1" dirty="0"/>
              <a:t>Secure Multi-Party Computation (MPC)</a:t>
            </a:r>
            <a:r>
              <a:rPr lang="en-US" dirty="0"/>
              <a:t> system. </a:t>
            </a:r>
            <a:endParaRPr lang="en-US" dirty="0" smtClean="0"/>
          </a:p>
          <a:p>
            <a:r>
              <a:rPr lang="en-US" dirty="0" smtClean="0"/>
              <a:t>Each </a:t>
            </a:r>
            <a:r>
              <a:rPr lang="en-US" dirty="0"/>
              <a:t>bank inputs encrypted transaction patterns and behavioral models into a shared analysis framework</a:t>
            </a:r>
            <a:r>
              <a:rPr lang="en-US" dirty="0" smtClean="0"/>
              <a:t>.</a:t>
            </a:r>
          </a:p>
          <a:p>
            <a:r>
              <a:rPr lang="en-US" dirty="0" smtClean="0"/>
              <a:t> </a:t>
            </a:r>
            <a:r>
              <a:rPr lang="en-US" dirty="0"/>
              <a:t>Using MPC, they jointly compute suspicious patterns </a:t>
            </a:r>
            <a:r>
              <a:rPr lang="en-US" b="1" dirty="0"/>
              <a:t>without revealing their raw data to one another</a:t>
            </a:r>
            <a:r>
              <a:rPr lang="en-US" dirty="0" smtClean="0"/>
              <a:t>.</a:t>
            </a:r>
            <a:endParaRPr lang="en-US" dirty="0"/>
          </a:p>
        </p:txBody>
      </p:sp>
    </p:spTree>
    <p:extLst>
      <p:ext uri="{BB962C8B-B14F-4D97-AF65-F5344CB8AC3E}">
        <p14:creationId xmlns:p14="http://schemas.microsoft.com/office/powerpoint/2010/main" val="10731393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68</a:t>
            </a:fld>
            <a:endParaRPr lang="en-US"/>
          </a:p>
        </p:txBody>
      </p:sp>
      <p:sp>
        <p:nvSpPr>
          <p:cNvPr id="3" name="Title 2"/>
          <p:cNvSpPr>
            <a:spLocks noGrp="1"/>
          </p:cNvSpPr>
          <p:nvPr>
            <p:ph type="title"/>
          </p:nvPr>
        </p:nvSpPr>
        <p:spPr/>
        <p:txBody>
          <a:bodyPr/>
          <a:lstStyle/>
          <a:p>
            <a:r>
              <a:rPr lang="en-US" b="1" dirty="0"/>
              <a:t>Scenario: Collaborative Fraud Detection Across Banks</a:t>
            </a:r>
            <a:endParaRPr lang="en-IN" dirty="0"/>
          </a:p>
        </p:txBody>
      </p:sp>
      <p:sp>
        <p:nvSpPr>
          <p:cNvPr id="4" name="Text Placeholder 3"/>
          <p:cNvSpPr>
            <a:spLocks noGrp="1"/>
          </p:cNvSpPr>
          <p:nvPr>
            <p:ph type="body" idx="1"/>
          </p:nvPr>
        </p:nvSpPr>
        <p:spPr/>
        <p:txBody>
          <a:bodyPr/>
          <a:lstStyle/>
          <a:p>
            <a:r>
              <a:rPr lang="en-US" dirty="0"/>
              <a:t>For example, if a user is rapidly transferring funds between accounts in Bank A, Bank B, and Bank C in a pattern that resembles known laundering behavior, the system flags it. </a:t>
            </a:r>
            <a:endParaRPr lang="en-US" dirty="0" smtClean="0"/>
          </a:p>
          <a:p>
            <a:r>
              <a:rPr lang="en-US" dirty="0" smtClean="0"/>
              <a:t>But </a:t>
            </a:r>
            <a:r>
              <a:rPr lang="en-US" dirty="0"/>
              <a:t>at no point does any bank see another's customer identities, balances, or full histories.</a:t>
            </a:r>
          </a:p>
          <a:p>
            <a:endParaRPr lang="en-IN" dirty="0"/>
          </a:p>
        </p:txBody>
      </p:sp>
    </p:spTree>
    <p:extLst>
      <p:ext uri="{BB962C8B-B14F-4D97-AF65-F5344CB8AC3E}">
        <p14:creationId xmlns:p14="http://schemas.microsoft.com/office/powerpoint/2010/main" val="40710007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69</a:t>
            </a:fld>
            <a:endParaRPr lang="en-US"/>
          </a:p>
        </p:txBody>
      </p:sp>
      <p:sp>
        <p:nvSpPr>
          <p:cNvPr id="3" name="Title 2"/>
          <p:cNvSpPr>
            <a:spLocks noGrp="1"/>
          </p:cNvSpPr>
          <p:nvPr>
            <p:ph type="title"/>
          </p:nvPr>
        </p:nvSpPr>
        <p:spPr/>
        <p:txBody>
          <a:bodyPr/>
          <a:lstStyle/>
          <a:p>
            <a:r>
              <a:rPr lang="en-US" b="1" dirty="0"/>
              <a:t>Why MPC is Perfect </a:t>
            </a:r>
            <a:r>
              <a:rPr lang="en-US" b="1" dirty="0" smtClean="0"/>
              <a:t>Here</a:t>
            </a:r>
            <a:endParaRPr lang="en-IN" dirty="0"/>
          </a:p>
        </p:txBody>
      </p:sp>
      <p:sp>
        <p:nvSpPr>
          <p:cNvPr id="4" name="Text Placeholder 3"/>
          <p:cNvSpPr>
            <a:spLocks noGrp="1"/>
          </p:cNvSpPr>
          <p:nvPr>
            <p:ph type="body" idx="1"/>
          </p:nvPr>
        </p:nvSpPr>
        <p:spPr/>
        <p:txBody>
          <a:bodyPr/>
          <a:lstStyle/>
          <a:p>
            <a:r>
              <a:rPr lang="en-US" dirty="0" smtClean="0"/>
              <a:t>No </a:t>
            </a:r>
            <a:r>
              <a:rPr lang="en-US" dirty="0"/>
              <a:t>single bank learns the private data of others</a:t>
            </a:r>
          </a:p>
          <a:p>
            <a:r>
              <a:rPr lang="en-US" dirty="0"/>
              <a:t>Computation is accurate and jointly verifiable</a:t>
            </a:r>
          </a:p>
          <a:p>
            <a:r>
              <a:rPr lang="en-US" dirty="0"/>
              <a:t>Meets legal requirements for data protection and confidentiality</a:t>
            </a:r>
          </a:p>
          <a:p>
            <a:r>
              <a:rPr lang="en-US" dirty="0"/>
              <a:t>Collective intelligence without centralized risk</a:t>
            </a:r>
          </a:p>
          <a:p>
            <a:endParaRPr lang="en-IN" dirty="0"/>
          </a:p>
        </p:txBody>
      </p:sp>
    </p:spTree>
    <p:extLst>
      <p:ext uri="{BB962C8B-B14F-4D97-AF65-F5344CB8AC3E}">
        <p14:creationId xmlns:p14="http://schemas.microsoft.com/office/powerpoint/2010/main" val="188616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7</a:t>
            </a:fld>
            <a:endParaRPr>
              <a:solidFill>
                <a:srgbClr val="000000"/>
              </a:solidFill>
            </a:endParaRPr>
          </a:p>
        </p:txBody>
      </p:sp>
      <p:sp>
        <p:nvSpPr>
          <p:cNvPr id="142" name="Google Shape;142;p6"/>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How it works?</a:t>
            </a:r>
            <a:endParaRPr/>
          </a:p>
        </p:txBody>
      </p:sp>
      <p:sp>
        <p:nvSpPr>
          <p:cNvPr id="143" name="Google Shape;143;p6"/>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90000"/>
              </a:lnSpc>
              <a:spcBef>
                <a:spcPts val="0"/>
              </a:spcBef>
              <a:spcAft>
                <a:spcPts val="0"/>
              </a:spcAft>
              <a:buClr>
                <a:schemeClr val="dk1"/>
              </a:buClr>
              <a:buSzPts val="2800"/>
              <a:buFont typeface="Arial"/>
              <a:buChar char="•"/>
            </a:pPr>
            <a:r>
              <a:rPr lang="en-US"/>
              <a:t>Alice and Bob wish to exchange a message securely. </a:t>
            </a:r>
            <a:endParaRPr/>
          </a:p>
          <a:p>
            <a:pPr marL="285750" lvl="0" indent="-285750" algn="l" rtl="0">
              <a:lnSpc>
                <a:spcPct val="90000"/>
              </a:lnSpc>
              <a:spcBef>
                <a:spcPts val="1000"/>
              </a:spcBef>
              <a:spcAft>
                <a:spcPts val="0"/>
              </a:spcAft>
              <a:buClr>
                <a:schemeClr val="dk1"/>
              </a:buClr>
              <a:buSzPts val="2800"/>
              <a:buFont typeface="Arial"/>
              <a:buChar char="•"/>
            </a:pPr>
            <a:r>
              <a:rPr lang="en-US"/>
              <a:t>Alice initiates the message by sending Bob a key. </a:t>
            </a:r>
            <a:endParaRPr/>
          </a:p>
          <a:p>
            <a:pPr marL="285750" lvl="0" indent="-285750" algn="l" rtl="0">
              <a:lnSpc>
                <a:spcPct val="90000"/>
              </a:lnSpc>
              <a:spcBef>
                <a:spcPts val="1000"/>
              </a:spcBef>
              <a:spcAft>
                <a:spcPts val="0"/>
              </a:spcAft>
              <a:buClr>
                <a:schemeClr val="dk1"/>
              </a:buClr>
              <a:buSzPts val="2800"/>
              <a:buFont typeface="Arial"/>
              <a:buChar char="•"/>
            </a:pPr>
            <a:r>
              <a:rPr lang="en-US"/>
              <a:t>The key is a stream of photons that travel in one direction. </a:t>
            </a:r>
            <a:endParaRPr/>
          </a:p>
          <a:p>
            <a:pPr marL="285750" lvl="0" indent="-285750" algn="l" rtl="0">
              <a:lnSpc>
                <a:spcPct val="90000"/>
              </a:lnSpc>
              <a:spcBef>
                <a:spcPts val="1000"/>
              </a:spcBef>
              <a:spcAft>
                <a:spcPts val="0"/>
              </a:spcAft>
              <a:buClr>
                <a:schemeClr val="dk1"/>
              </a:buClr>
              <a:buSzPts val="2800"/>
              <a:buFont typeface="Arial"/>
              <a:buChar char="•"/>
            </a:pPr>
            <a:r>
              <a:rPr lang="en-US"/>
              <a:t>Each photon represents a single bit of data -- either a 0 or 1. </a:t>
            </a:r>
            <a:endParaRPr/>
          </a:p>
          <a:p>
            <a:pPr marL="285750" lvl="0" indent="-285750" algn="l" rtl="0">
              <a:lnSpc>
                <a:spcPct val="90000"/>
              </a:lnSpc>
              <a:spcBef>
                <a:spcPts val="1000"/>
              </a:spcBef>
              <a:spcAft>
                <a:spcPts val="0"/>
              </a:spcAft>
              <a:buClr>
                <a:schemeClr val="dk1"/>
              </a:buClr>
              <a:buSzPts val="2800"/>
              <a:buFont typeface="Arial"/>
              <a:buChar char="•"/>
            </a:pPr>
            <a:r>
              <a:rPr lang="en-US"/>
              <a:t>However, in addition to their linear travel, these photons are oscillating, or vibrating, in a certain manner.</a:t>
            </a:r>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70</a:t>
            </a:fld>
            <a:endParaRPr lang="en-US"/>
          </a:p>
        </p:txBody>
      </p:sp>
      <p:sp>
        <p:nvSpPr>
          <p:cNvPr id="3" name="Title 2"/>
          <p:cNvSpPr>
            <a:spLocks noGrp="1"/>
          </p:cNvSpPr>
          <p:nvPr>
            <p:ph type="title"/>
          </p:nvPr>
        </p:nvSpPr>
        <p:spPr/>
        <p:txBody>
          <a:bodyPr/>
          <a:lstStyle/>
          <a:p>
            <a:r>
              <a:rPr lang="en-US" dirty="0"/>
              <a:t>Medical Research Across Hospitals (Without Sharing Patient Data)</a:t>
            </a:r>
            <a:endParaRPr lang="en-IN" dirty="0"/>
          </a:p>
        </p:txBody>
      </p:sp>
      <p:sp>
        <p:nvSpPr>
          <p:cNvPr id="4" name="Text Placeholder 3"/>
          <p:cNvSpPr>
            <a:spLocks noGrp="1"/>
          </p:cNvSpPr>
          <p:nvPr>
            <p:ph type="body" idx="1"/>
          </p:nvPr>
        </p:nvSpPr>
        <p:spPr/>
        <p:txBody>
          <a:bodyPr>
            <a:normAutofit fontScale="92500" lnSpcReduction="20000"/>
          </a:bodyPr>
          <a:lstStyle/>
          <a:p>
            <a:r>
              <a:rPr lang="en-US" b="1" dirty="0"/>
              <a:t>Problem:</a:t>
            </a:r>
            <a:r>
              <a:rPr lang="en-US" dirty="0"/>
              <a:t/>
            </a:r>
            <a:br>
              <a:rPr lang="en-US" dirty="0"/>
            </a:br>
            <a:r>
              <a:rPr lang="en-US" dirty="0"/>
              <a:t>Multiple hospitals want to conduct a study on the effectiveness of a new cancer treatment across their patient populations. But they </a:t>
            </a:r>
            <a:r>
              <a:rPr lang="en-US" b="1" dirty="0"/>
              <a:t>can’t legally share raw patient records</a:t>
            </a:r>
            <a:r>
              <a:rPr lang="en-US" dirty="0"/>
              <a:t> due to HIPAA, GDPR, and other privacy regulations.</a:t>
            </a:r>
          </a:p>
          <a:p>
            <a:r>
              <a:rPr lang="en-US" b="1" dirty="0"/>
              <a:t>MPC Use:</a:t>
            </a:r>
            <a:r>
              <a:rPr lang="en-US" dirty="0"/>
              <a:t/>
            </a:r>
            <a:br>
              <a:rPr lang="en-US" dirty="0"/>
            </a:br>
            <a:r>
              <a:rPr lang="en-US" dirty="0"/>
              <a:t>Each hospital inputs its encrypted patient outcomes into an MPC protocol. </a:t>
            </a:r>
            <a:endParaRPr lang="en-US" dirty="0" smtClean="0"/>
          </a:p>
          <a:p>
            <a:r>
              <a:rPr lang="en-US" dirty="0" smtClean="0"/>
              <a:t>The </a:t>
            </a:r>
            <a:r>
              <a:rPr lang="en-US" dirty="0"/>
              <a:t>system calculates survival rates, treatment efficacy, and side-effect patterns </a:t>
            </a:r>
            <a:r>
              <a:rPr lang="en-US" b="1" dirty="0"/>
              <a:t>without exposing any individual’s data</a:t>
            </a:r>
            <a:r>
              <a:rPr lang="en-US" dirty="0" smtClean="0"/>
              <a:t>.</a:t>
            </a:r>
          </a:p>
          <a:p>
            <a:r>
              <a:rPr lang="en-US" dirty="0" smtClean="0"/>
              <a:t>Researchers </a:t>
            </a:r>
            <a:r>
              <a:rPr lang="en-US" dirty="0"/>
              <a:t>get meaningful insights, and patient privacy is fully protected.</a:t>
            </a:r>
          </a:p>
          <a:p>
            <a:endParaRPr lang="en-IN" dirty="0"/>
          </a:p>
        </p:txBody>
      </p:sp>
    </p:spTree>
    <p:extLst>
      <p:ext uri="{BB962C8B-B14F-4D97-AF65-F5344CB8AC3E}">
        <p14:creationId xmlns:p14="http://schemas.microsoft.com/office/powerpoint/2010/main" val="13104527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71</a:t>
            </a:fld>
            <a:endParaRPr lang="en-US"/>
          </a:p>
        </p:txBody>
      </p:sp>
      <p:sp>
        <p:nvSpPr>
          <p:cNvPr id="3" name="Title 2"/>
          <p:cNvSpPr>
            <a:spLocks noGrp="1"/>
          </p:cNvSpPr>
          <p:nvPr>
            <p:ph type="title"/>
          </p:nvPr>
        </p:nvSpPr>
        <p:spPr>
          <a:xfrm>
            <a:off x="817323" y="214817"/>
            <a:ext cx="8430586" cy="874951"/>
          </a:xfrm>
        </p:spPr>
        <p:txBody>
          <a:bodyPr/>
          <a:lstStyle/>
          <a:p>
            <a:r>
              <a:rPr lang="en-US" b="1" dirty="0"/>
              <a:t>Private Market Analysis Between </a:t>
            </a:r>
            <a:r>
              <a:rPr lang="en-US" b="1" dirty="0" smtClean="0"/>
              <a:t>Competitors</a:t>
            </a:r>
            <a:endParaRPr lang="en-IN" dirty="0"/>
          </a:p>
        </p:txBody>
      </p:sp>
      <p:sp>
        <p:nvSpPr>
          <p:cNvPr id="4" name="Text Placeholder 3"/>
          <p:cNvSpPr>
            <a:spLocks noGrp="1"/>
          </p:cNvSpPr>
          <p:nvPr>
            <p:ph type="body" idx="1"/>
          </p:nvPr>
        </p:nvSpPr>
        <p:spPr/>
        <p:txBody>
          <a:bodyPr>
            <a:normAutofit lnSpcReduction="10000"/>
          </a:bodyPr>
          <a:lstStyle/>
          <a:p>
            <a:r>
              <a:rPr lang="en-US" b="1" dirty="0" smtClean="0"/>
              <a:t>Problem</a:t>
            </a:r>
            <a:r>
              <a:rPr lang="en-US" b="1" dirty="0"/>
              <a:t>:</a:t>
            </a:r>
            <a:r>
              <a:rPr lang="en-US" dirty="0"/>
              <a:t/>
            </a:r>
            <a:br>
              <a:rPr lang="en-US" dirty="0"/>
            </a:br>
            <a:r>
              <a:rPr lang="en-US" dirty="0"/>
              <a:t>Two or more companies want to analyze </a:t>
            </a:r>
            <a:r>
              <a:rPr lang="en-US" b="1" dirty="0"/>
              <a:t>overlapping customer trends or supply chain bottlenecks</a:t>
            </a:r>
            <a:r>
              <a:rPr lang="en-US" dirty="0"/>
              <a:t> to improve logistics or demand forecasting. But none wants to reveal its own sensitive sales or customer data.</a:t>
            </a:r>
          </a:p>
          <a:p>
            <a:r>
              <a:rPr lang="en-US" b="1" dirty="0"/>
              <a:t>MPC </a:t>
            </a:r>
            <a:r>
              <a:rPr lang="en-US" b="1" dirty="0" smtClean="0"/>
              <a:t>Use:</a:t>
            </a:r>
          </a:p>
          <a:p>
            <a:pPr lvl="1"/>
            <a:r>
              <a:rPr lang="en-US" dirty="0" smtClean="0"/>
              <a:t>Each </a:t>
            </a:r>
            <a:r>
              <a:rPr lang="en-US" dirty="0"/>
              <a:t>party contributes encrypted transaction data. </a:t>
            </a:r>
            <a:endParaRPr lang="en-US" dirty="0" smtClean="0"/>
          </a:p>
          <a:p>
            <a:pPr lvl="1"/>
            <a:r>
              <a:rPr lang="en-US" dirty="0" smtClean="0"/>
              <a:t>The </a:t>
            </a:r>
            <a:r>
              <a:rPr lang="en-US" dirty="0"/>
              <a:t>system computes aggregate trends—like peak demand times, common shipping delays, or shared customer regions—</a:t>
            </a:r>
            <a:r>
              <a:rPr lang="en-US" b="1" dirty="0"/>
              <a:t>without leaking internal business data</a:t>
            </a:r>
            <a:r>
              <a:rPr lang="en-US" dirty="0"/>
              <a:t>.</a:t>
            </a:r>
          </a:p>
          <a:p>
            <a:endParaRPr lang="en-IN" dirty="0"/>
          </a:p>
        </p:txBody>
      </p:sp>
    </p:spTree>
    <p:extLst>
      <p:ext uri="{BB962C8B-B14F-4D97-AF65-F5344CB8AC3E}">
        <p14:creationId xmlns:p14="http://schemas.microsoft.com/office/powerpoint/2010/main" val="8075306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72</a:t>
            </a:fld>
            <a:endParaRPr lang="en-US"/>
          </a:p>
        </p:txBody>
      </p:sp>
      <p:sp>
        <p:nvSpPr>
          <p:cNvPr id="3" name="Title 2"/>
          <p:cNvSpPr>
            <a:spLocks noGrp="1"/>
          </p:cNvSpPr>
          <p:nvPr>
            <p:ph type="title"/>
          </p:nvPr>
        </p:nvSpPr>
        <p:spPr/>
        <p:txBody>
          <a:bodyPr/>
          <a:lstStyle/>
          <a:p>
            <a:r>
              <a:rPr lang="en-US" b="1" dirty="0"/>
              <a:t>Private Voting or Bidding </a:t>
            </a:r>
            <a:r>
              <a:rPr lang="en-US" b="1" dirty="0" smtClean="0"/>
              <a:t>Systems</a:t>
            </a:r>
            <a:endParaRPr lang="en-IN" dirty="0"/>
          </a:p>
        </p:txBody>
      </p:sp>
      <p:sp>
        <p:nvSpPr>
          <p:cNvPr id="4" name="Text Placeholder 3"/>
          <p:cNvSpPr>
            <a:spLocks noGrp="1"/>
          </p:cNvSpPr>
          <p:nvPr>
            <p:ph type="body" idx="1"/>
          </p:nvPr>
        </p:nvSpPr>
        <p:spPr/>
        <p:txBody>
          <a:bodyPr>
            <a:normAutofit/>
          </a:bodyPr>
          <a:lstStyle/>
          <a:p>
            <a:r>
              <a:rPr lang="en-US" b="1" dirty="0" smtClean="0"/>
              <a:t>Problem</a:t>
            </a:r>
            <a:r>
              <a:rPr lang="en-US" b="1" dirty="0"/>
              <a:t>:</a:t>
            </a:r>
            <a:r>
              <a:rPr lang="en-US" dirty="0"/>
              <a:t/>
            </a:r>
            <a:br>
              <a:rPr lang="en-US" dirty="0"/>
            </a:br>
            <a:r>
              <a:rPr lang="en-US" dirty="0"/>
              <a:t>In situations like corporate board votes, union ballots, or sealed auctions, it's critical to keep each participant’s input </a:t>
            </a:r>
            <a:r>
              <a:rPr lang="en-US" b="1" dirty="0"/>
              <a:t>private</a:t>
            </a:r>
            <a:r>
              <a:rPr lang="en-US" dirty="0"/>
              <a:t>, yet ensure that the </a:t>
            </a:r>
            <a:r>
              <a:rPr lang="en-US" b="1" dirty="0"/>
              <a:t>final tally or winner is correct and verifiable</a:t>
            </a:r>
            <a:r>
              <a:rPr lang="en-US" dirty="0"/>
              <a:t>.</a:t>
            </a:r>
          </a:p>
          <a:p>
            <a:r>
              <a:rPr lang="en-US" b="1" dirty="0"/>
              <a:t>MPC </a:t>
            </a:r>
            <a:r>
              <a:rPr lang="en-US" b="1" dirty="0" smtClean="0"/>
              <a:t>Use:</a:t>
            </a:r>
          </a:p>
          <a:p>
            <a:pPr lvl="1"/>
            <a:r>
              <a:rPr lang="en-US" dirty="0" smtClean="0"/>
              <a:t>Each </a:t>
            </a:r>
            <a:r>
              <a:rPr lang="en-US" dirty="0"/>
              <a:t>vote or bid is encrypted and jointly computed with MPC so that </a:t>
            </a:r>
            <a:r>
              <a:rPr lang="en-US" b="1" dirty="0"/>
              <a:t>no individual vote or bid is visible</a:t>
            </a:r>
            <a:r>
              <a:rPr lang="en-US" dirty="0"/>
              <a:t>, but the final outcome is transparent and provable.</a:t>
            </a:r>
          </a:p>
          <a:p>
            <a:endParaRPr lang="en-IN" dirty="0"/>
          </a:p>
        </p:txBody>
      </p:sp>
    </p:spTree>
    <p:extLst>
      <p:ext uri="{BB962C8B-B14F-4D97-AF65-F5344CB8AC3E}">
        <p14:creationId xmlns:p14="http://schemas.microsoft.com/office/powerpoint/2010/main" val="749782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73</a:t>
            </a:fld>
            <a:endParaRPr lang="en-US"/>
          </a:p>
        </p:txBody>
      </p:sp>
      <p:sp>
        <p:nvSpPr>
          <p:cNvPr id="3" name="Title 2"/>
          <p:cNvSpPr>
            <a:spLocks noGrp="1"/>
          </p:cNvSpPr>
          <p:nvPr>
            <p:ph type="title"/>
          </p:nvPr>
        </p:nvSpPr>
        <p:spPr/>
        <p:txBody>
          <a:bodyPr/>
          <a:lstStyle/>
          <a:p>
            <a:r>
              <a:rPr lang="en-US" b="1" dirty="0"/>
              <a:t>Genomic Data </a:t>
            </a:r>
            <a:r>
              <a:rPr lang="en-US" b="1" dirty="0" smtClean="0"/>
              <a:t>Collaboration</a:t>
            </a:r>
            <a:endParaRPr lang="en-IN" dirty="0"/>
          </a:p>
        </p:txBody>
      </p:sp>
      <p:sp>
        <p:nvSpPr>
          <p:cNvPr id="4" name="Text Placeholder 3"/>
          <p:cNvSpPr>
            <a:spLocks noGrp="1"/>
          </p:cNvSpPr>
          <p:nvPr>
            <p:ph type="body" idx="1"/>
          </p:nvPr>
        </p:nvSpPr>
        <p:spPr/>
        <p:txBody>
          <a:bodyPr>
            <a:normAutofit/>
          </a:bodyPr>
          <a:lstStyle/>
          <a:p>
            <a:r>
              <a:rPr lang="en-US" b="1" dirty="0" smtClean="0"/>
              <a:t>Problem</a:t>
            </a:r>
            <a:r>
              <a:rPr lang="en-US" b="1" dirty="0"/>
              <a:t>:</a:t>
            </a:r>
            <a:r>
              <a:rPr lang="en-US" dirty="0"/>
              <a:t/>
            </a:r>
            <a:br>
              <a:rPr lang="en-US" dirty="0"/>
            </a:br>
            <a:r>
              <a:rPr lang="en-US" dirty="0"/>
              <a:t>Researchers or biotech companies want to perform joint studies on genetic predispositions to diseases across populations—but genomic data is </a:t>
            </a:r>
            <a:r>
              <a:rPr lang="en-US" b="1" dirty="0"/>
              <a:t>extremely sensitive</a:t>
            </a:r>
            <a:r>
              <a:rPr lang="en-US" dirty="0"/>
              <a:t> and often linked to identity.</a:t>
            </a:r>
          </a:p>
          <a:p>
            <a:r>
              <a:rPr lang="en-US" b="1" dirty="0"/>
              <a:t>MPC </a:t>
            </a:r>
            <a:r>
              <a:rPr lang="en-US" b="1" dirty="0" smtClean="0"/>
              <a:t>Use:</a:t>
            </a:r>
          </a:p>
          <a:p>
            <a:pPr lvl="1"/>
            <a:r>
              <a:rPr lang="en-US" dirty="0" smtClean="0"/>
              <a:t>Institutions </a:t>
            </a:r>
            <a:r>
              <a:rPr lang="en-US" dirty="0"/>
              <a:t>can perform joint statistical analysis (like SNP frequencies or mutation correlations) without revealing any person’s raw genome or identifying data.</a:t>
            </a:r>
          </a:p>
          <a:p>
            <a:endParaRPr lang="en-IN" dirty="0"/>
          </a:p>
        </p:txBody>
      </p:sp>
    </p:spTree>
    <p:extLst>
      <p:ext uri="{BB962C8B-B14F-4D97-AF65-F5344CB8AC3E}">
        <p14:creationId xmlns:p14="http://schemas.microsoft.com/office/powerpoint/2010/main" val="40274802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74</a:t>
            </a:fld>
            <a:endParaRPr lang="en-US"/>
          </a:p>
        </p:txBody>
      </p:sp>
      <p:sp>
        <p:nvSpPr>
          <p:cNvPr id="3" name="Title 2"/>
          <p:cNvSpPr>
            <a:spLocks noGrp="1"/>
          </p:cNvSpPr>
          <p:nvPr>
            <p:ph type="title"/>
          </p:nvPr>
        </p:nvSpPr>
        <p:spPr>
          <a:xfrm>
            <a:off x="817323" y="214817"/>
            <a:ext cx="8025341" cy="874951"/>
          </a:xfrm>
        </p:spPr>
        <p:txBody>
          <a:bodyPr/>
          <a:lstStyle/>
          <a:p>
            <a:r>
              <a:rPr lang="en-US" b="1" dirty="0"/>
              <a:t>Tax Fraud Detection Across </a:t>
            </a:r>
            <a:r>
              <a:rPr lang="en-US" b="1" dirty="0" smtClean="0"/>
              <a:t>Borders</a:t>
            </a:r>
            <a:endParaRPr lang="en-IN" dirty="0"/>
          </a:p>
        </p:txBody>
      </p:sp>
      <p:sp>
        <p:nvSpPr>
          <p:cNvPr id="4" name="Text Placeholder 3"/>
          <p:cNvSpPr>
            <a:spLocks noGrp="1"/>
          </p:cNvSpPr>
          <p:nvPr>
            <p:ph type="body" idx="1"/>
          </p:nvPr>
        </p:nvSpPr>
        <p:spPr/>
        <p:txBody>
          <a:bodyPr>
            <a:normAutofit/>
          </a:bodyPr>
          <a:lstStyle/>
          <a:p>
            <a:r>
              <a:rPr lang="en-US" b="1" dirty="0" smtClean="0"/>
              <a:t>Problem</a:t>
            </a:r>
            <a:r>
              <a:rPr lang="en-US" b="1" dirty="0"/>
              <a:t>:</a:t>
            </a:r>
            <a:r>
              <a:rPr lang="en-US" dirty="0"/>
              <a:t/>
            </a:r>
            <a:br>
              <a:rPr lang="en-US" dirty="0"/>
            </a:br>
            <a:r>
              <a:rPr lang="en-US" dirty="0"/>
              <a:t>Governments want to spot patterns of tax evasion by comparing declared income with actual cross-border asset flows. But they can’t share raw taxpayer data across jurisdictions due to national secrecy laws.</a:t>
            </a:r>
          </a:p>
          <a:p>
            <a:r>
              <a:rPr lang="en-US" b="1" dirty="0"/>
              <a:t>MPC </a:t>
            </a:r>
            <a:r>
              <a:rPr lang="en-US" b="1" dirty="0" smtClean="0"/>
              <a:t>Use:</a:t>
            </a:r>
          </a:p>
          <a:p>
            <a:pPr lvl="1"/>
            <a:r>
              <a:rPr lang="en-US" dirty="0" smtClean="0"/>
              <a:t>Governments </a:t>
            </a:r>
            <a:r>
              <a:rPr lang="en-US" dirty="0"/>
              <a:t>run joint computations on encrypted income data, flagging inconsistencies or anomalies while </a:t>
            </a:r>
            <a:r>
              <a:rPr lang="en-US" b="1" dirty="0"/>
              <a:t>preserving the confidentiality</a:t>
            </a:r>
            <a:r>
              <a:rPr lang="en-US" dirty="0"/>
              <a:t> of each nation’s citizens.</a:t>
            </a:r>
          </a:p>
          <a:p>
            <a:endParaRPr lang="en-IN" dirty="0"/>
          </a:p>
        </p:txBody>
      </p:sp>
    </p:spTree>
    <p:extLst>
      <p:ext uri="{BB962C8B-B14F-4D97-AF65-F5344CB8AC3E}">
        <p14:creationId xmlns:p14="http://schemas.microsoft.com/office/powerpoint/2010/main" val="2543951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6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75</a:t>
            </a:fld>
            <a:endParaRPr>
              <a:solidFill>
                <a:srgbClr val="000000"/>
              </a:solidFill>
            </a:endParaRPr>
          </a:p>
        </p:txBody>
      </p:sp>
      <p:sp>
        <p:nvSpPr>
          <p:cNvPr id="568" name="Google Shape;568;p6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dirty="0" smtClean="0"/>
              <a:t>Techniques- Self exploration</a:t>
            </a:r>
            <a:endParaRPr dirty="0"/>
          </a:p>
        </p:txBody>
      </p:sp>
      <p:sp>
        <p:nvSpPr>
          <p:cNvPr id="569" name="Google Shape;569;p64"/>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dirty="0"/>
              <a:t>Shamir Secret Sharing</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Honest Majority MPC</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Input sharing</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Circuit evaluation</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Private set intersection</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Threshold cryptography</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Dishonest majority </a:t>
            </a:r>
            <a:r>
              <a:rPr lang="en-US" dirty="0" smtClean="0"/>
              <a:t>MPC</a:t>
            </a:r>
          </a:p>
          <a:p>
            <a:pPr marL="285750" lvl="0" indent="-285750" algn="l" rtl="0">
              <a:lnSpc>
                <a:spcPct val="90000"/>
              </a:lnSpc>
              <a:spcBef>
                <a:spcPts val="1000"/>
              </a:spcBef>
              <a:spcAft>
                <a:spcPts val="0"/>
              </a:spcAft>
              <a:buClr>
                <a:schemeClr val="dk1"/>
              </a:buClr>
              <a:buSzPts val="2800"/>
              <a:buFont typeface="Arial"/>
              <a:buChar char="•"/>
            </a:pPr>
            <a:endParaRPr lang="en-US" dirty="0" smtClean="0"/>
          </a:p>
          <a:p>
            <a:pPr marL="285750" lvl="0" indent="-285750" algn="l" rtl="0">
              <a:lnSpc>
                <a:spcPct val="90000"/>
              </a:lnSpc>
              <a:spcBef>
                <a:spcPts val="1000"/>
              </a:spcBef>
              <a:spcAft>
                <a:spcPts val="0"/>
              </a:spcAft>
              <a:buClr>
                <a:schemeClr val="dk1"/>
              </a:buClr>
              <a:buSzPts val="2800"/>
              <a:buFont typeface="Arial"/>
              <a:buChar char="•"/>
            </a:pPr>
            <a:r>
              <a:rPr lang="en-US" sz="2400" i="1" dirty="0" smtClean="0"/>
              <a:t>Students should know at least 3 techniques well</a:t>
            </a:r>
            <a:endParaRPr lang="en-US" sz="2400" i="1" dirty="0"/>
          </a:p>
          <a:p>
            <a:pPr marL="285750" lvl="0" indent="-285750" algn="l" rtl="0">
              <a:lnSpc>
                <a:spcPct val="90000"/>
              </a:lnSpc>
              <a:spcBef>
                <a:spcPts val="1000"/>
              </a:spcBef>
              <a:spcAft>
                <a:spcPts val="0"/>
              </a:spcAft>
              <a:buClr>
                <a:schemeClr val="dk1"/>
              </a:buClr>
              <a:buSzPts val="2800"/>
              <a:buFont typeface="Arial"/>
              <a:buChar char="•"/>
            </a:pPr>
            <a:endParaRPr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76</a:t>
            </a:fld>
            <a:endParaRPr>
              <a:solidFill>
                <a:srgbClr val="000000"/>
              </a:solidFill>
            </a:endParaRPr>
          </a:p>
        </p:txBody>
      </p:sp>
      <p:sp>
        <p:nvSpPr>
          <p:cNvPr id="575" name="Google Shape;575;p65"/>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dirty="0" smtClean="0"/>
              <a:t>Reading: Techniques</a:t>
            </a:r>
            <a:endParaRPr dirty="0"/>
          </a:p>
        </p:txBody>
      </p:sp>
      <p:sp>
        <p:nvSpPr>
          <p:cNvPr id="576" name="Google Shape;576;p65"/>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a:t>Shamir Secret Sharing: </a:t>
            </a:r>
            <a:endParaRPr/>
          </a:p>
          <a:p>
            <a:pPr marL="742950" lvl="1" indent="-285750" algn="l" rtl="0">
              <a:lnSpc>
                <a:spcPct val="90000"/>
              </a:lnSpc>
              <a:spcBef>
                <a:spcPts val="500"/>
              </a:spcBef>
              <a:spcAft>
                <a:spcPts val="0"/>
              </a:spcAft>
              <a:buClr>
                <a:schemeClr val="dk1"/>
              </a:buClr>
              <a:buSzPct val="100000"/>
              <a:buChar char="o"/>
            </a:pPr>
            <a:r>
              <a:rPr lang="en-US"/>
              <a:t>Used in case of an honest majority in secure multiparty computation. </a:t>
            </a:r>
            <a:endParaRPr/>
          </a:p>
          <a:p>
            <a:pPr marL="742950" lvl="1" indent="-285750" algn="l" rtl="0">
              <a:lnSpc>
                <a:spcPct val="90000"/>
              </a:lnSpc>
              <a:spcBef>
                <a:spcPts val="500"/>
              </a:spcBef>
              <a:spcAft>
                <a:spcPts val="0"/>
              </a:spcAft>
              <a:buClr>
                <a:schemeClr val="dk1"/>
              </a:buClr>
              <a:buSzPct val="100000"/>
              <a:buChar char="o"/>
            </a:pPr>
            <a:r>
              <a:rPr lang="en-US"/>
              <a:t>A secret sharing scheme is that a secret s is shared among n parties, such that t+1 or more parties come together to reconstruct the secret. </a:t>
            </a:r>
            <a:endParaRPr/>
          </a:p>
          <a:p>
            <a:pPr marL="742950" lvl="1" indent="-285750" algn="l" rtl="0">
              <a:lnSpc>
                <a:spcPct val="90000"/>
              </a:lnSpc>
              <a:spcBef>
                <a:spcPts val="500"/>
              </a:spcBef>
              <a:spcAft>
                <a:spcPts val="0"/>
              </a:spcAft>
              <a:buClr>
                <a:schemeClr val="dk1"/>
              </a:buClr>
              <a:buSzPct val="100000"/>
              <a:buChar char="o"/>
            </a:pPr>
            <a:r>
              <a:rPr lang="en-US"/>
              <a:t>The parties lesser than t cannot get any information or reconstruct the secret.</a:t>
            </a:r>
            <a:endParaRPr/>
          </a:p>
          <a:p>
            <a:pPr marL="742950" lvl="1" indent="-285750" algn="l" rtl="0">
              <a:lnSpc>
                <a:spcPct val="90000"/>
              </a:lnSpc>
              <a:spcBef>
                <a:spcPts val="500"/>
              </a:spcBef>
              <a:spcAft>
                <a:spcPts val="0"/>
              </a:spcAft>
              <a:buClr>
                <a:schemeClr val="dk1"/>
              </a:buClr>
              <a:buSzPct val="100000"/>
              <a:buChar char="o"/>
            </a:pPr>
            <a:r>
              <a:rPr lang="en-US"/>
              <a:t> The scheme which fulfills the requirements of t+1 out of n is called the threshold secret sharing scheme.</a:t>
            </a:r>
            <a:endParaRPr/>
          </a:p>
          <a:p>
            <a:pPr marL="285750" lvl="0" indent="-285750" algn="l" rtl="0">
              <a:lnSpc>
                <a:spcPct val="90000"/>
              </a:lnSpc>
              <a:spcBef>
                <a:spcPts val="1000"/>
              </a:spcBef>
              <a:spcAft>
                <a:spcPts val="0"/>
              </a:spcAft>
              <a:buClr>
                <a:schemeClr val="dk1"/>
              </a:buClr>
              <a:buSzPct val="100000"/>
              <a:buFont typeface="Arial"/>
              <a:buChar char="•"/>
            </a:pPr>
            <a:r>
              <a:rPr lang="en-US"/>
              <a:t>Honest Majority MPC: </a:t>
            </a:r>
            <a:endParaRPr/>
          </a:p>
          <a:p>
            <a:pPr marL="742950" lvl="1" indent="-285750" algn="l" rtl="0">
              <a:lnSpc>
                <a:spcPct val="90000"/>
              </a:lnSpc>
              <a:spcBef>
                <a:spcPts val="500"/>
              </a:spcBef>
              <a:spcAft>
                <a:spcPts val="0"/>
              </a:spcAft>
              <a:buClr>
                <a:schemeClr val="dk1"/>
              </a:buClr>
              <a:buSzPct val="100000"/>
              <a:buChar char="o"/>
            </a:pPr>
            <a:r>
              <a:rPr lang="en-US"/>
              <a:t>The function can either be represented by Boolean or arithmetic circuit in an honest majority. </a:t>
            </a:r>
            <a:endParaRPr/>
          </a:p>
          <a:p>
            <a:pPr marL="742950" lvl="1" indent="-285750" algn="l" rtl="0">
              <a:lnSpc>
                <a:spcPct val="90000"/>
              </a:lnSpc>
              <a:spcBef>
                <a:spcPts val="500"/>
              </a:spcBef>
              <a:spcAft>
                <a:spcPts val="0"/>
              </a:spcAft>
              <a:buClr>
                <a:schemeClr val="dk1"/>
              </a:buClr>
              <a:buSzPct val="100000"/>
              <a:buChar char="o"/>
            </a:pPr>
            <a:r>
              <a:rPr lang="en-US"/>
              <a:t>For MPC-based secret sharing having the honest majority, there is finite field Zp with p&gt;n for arithmetic circuit and the circuit is </a:t>
            </a:r>
            <a:r>
              <a:rPr lang="en-US">
                <a:solidFill>
                  <a:srgbClr val="C00000"/>
                </a:solidFill>
              </a:rPr>
              <a:t>Turing complete.</a:t>
            </a:r>
            <a:endParaRPr>
              <a:solidFill>
                <a:srgbClr val="C00000"/>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77</a:t>
            </a:fld>
            <a:endParaRPr>
              <a:solidFill>
                <a:srgbClr val="000000"/>
              </a:solidFill>
            </a:endParaRPr>
          </a:p>
        </p:txBody>
      </p:sp>
      <p:sp>
        <p:nvSpPr>
          <p:cNvPr id="582" name="Google Shape;582;p66"/>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lvl="0"/>
            <a:r>
              <a:rPr lang="en-US" dirty="0"/>
              <a:t>Reading: Techniques</a:t>
            </a:r>
            <a:endParaRPr dirty="0"/>
          </a:p>
        </p:txBody>
      </p:sp>
      <p:sp>
        <p:nvSpPr>
          <p:cNvPr id="583" name="Google Shape;583;p66"/>
          <p:cNvSpPr txBox="1">
            <a:spLocks noGrp="1"/>
          </p:cNvSpPr>
          <p:nvPr>
            <p:ph type="body" idx="1"/>
          </p:nvPr>
        </p:nvSpPr>
        <p:spPr>
          <a:xfrm>
            <a:off x="755576" y="908720"/>
            <a:ext cx="8229600" cy="5344731"/>
          </a:xfrm>
          <a:prstGeom prst="rect">
            <a:avLst/>
          </a:prstGeom>
          <a:noFill/>
          <a:ln>
            <a:noFill/>
          </a:ln>
        </p:spPr>
        <p:txBody>
          <a:bodyPr spcFirstLastPara="1" wrap="square" lIns="91425" tIns="45700" rIns="91425" bIns="45700" anchor="t" anchorCtr="0">
            <a:normAutofit fontScale="85000" lnSpcReduction="10000"/>
          </a:bodyPr>
          <a:lstStyle/>
          <a:p>
            <a:pPr marL="285750" lvl="0" indent="-285750" algn="l" rtl="0">
              <a:lnSpc>
                <a:spcPct val="90000"/>
              </a:lnSpc>
              <a:spcBef>
                <a:spcPts val="0"/>
              </a:spcBef>
              <a:spcAft>
                <a:spcPts val="0"/>
              </a:spcAft>
              <a:buClr>
                <a:schemeClr val="dk1"/>
              </a:buClr>
              <a:buSzPct val="100000"/>
              <a:buFont typeface="Arial"/>
              <a:buChar char="•"/>
            </a:pPr>
            <a:r>
              <a:rPr lang="en-US"/>
              <a:t>Input sharing: </a:t>
            </a:r>
            <a:endParaRPr/>
          </a:p>
          <a:p>
            <a:pPr marL="742950" lvl="1" indent="-285750" algn="l" rtl="0">
              <a:lnSpc>
                <a:spcPct val="90000"/>
              </a:lnSpc>
              <a:spcBef>
                <a:spcPts val="500"/>
              </a:spcBef>
              <a:spcAft>
                <a:spcPts val="0"/>
              </a:spcAft>
              <a:buClr>
                <a:schemeClr val="dk1"/>
              </a:buClr>
              <a:buSzPct val="100000"/>
              <a:buChar char="o"/>
            </a:pPr>
            <a:r>
              <a:rPr lang="en-US"/>
              <a:t>Every party shares the input using the Shamir secret sharing. </a:t>
            </a:r>
            <a:endParaRPr/>
          </a:p>
          <a:p>
            <a:pPr marL="742950" lvl="1" indent="-285750" algn="l" rtl="0">
              <a:lnSpc>
                <a:spcPct val="90000"/>
              </a:lnSpc>
              <a:spcBef>
                <a:spcPts val="500"/>
              </a:spcBef>
              <a:spcAft>
                <a:spcPts val="0"/>
              </a:spcAft>
              <a:buClr>
                <a:schemeClr val="dk1"/>
              </a:buClr>
              <a:buSzPct val="100000"/>
              <a:buChar char="o"/>
            </a:pPr>
            <a:r>
              <a:rPr lang="en-US"/>
              <a:t>The circuit is provided with the input for computation. </a:t>
            </a:r>
            <a:endParaRPr/>
          </a:p>
          <a:p>
            <a:pPr marL="742950" lvl="1" indent="-285750" algn="l" rtl="0">
              <a:lnSpc>
                <a:spcPct val="90000"/>
              </a:lnSpc>
              <a:spcBef>
                <a:spcPts val="500"/>
              </a:spcBef>
              <a:spcAft>
                <a:spcPts val="0"/>
              </a:spcAft>
              <a:buClr>
                <a:schemeClr val="dk1"/>
              </a:buClr>
              <a:buSzPct val="100000"/>
              <a:buChar char="o"/>
            </a:pPr>
            <a:r>
              <a:rPr lang="en-US"/>
              <a:t>Every party keeps his input private by adding some random number to the input and finally, after getting the output the random number is known to the party is removed, and we get the output.</a:t>
            </a:r>
            <a:endParaRPr/>
          </a:p>
          <a:p>
            <a:pPr marL="285750" lvl="0" indent="-285750" algn="l" rtl="0">
              <a:lnSpc>
                <a:spcPct val="90000"/>
              </a:lnSpc>
              <a:spcBef>
                <a:spcPts val="1000"/>
              </a:spcBef>
              <a:spcAft>
                <a:spcPts val="0"/>
              </a:spcAft>
              <a:buClr>
                <a:schemeClr val="dk1"/>
              </a:buClr>
              <a:buSzPct val="100000"/>
              <a:buFont typeface="Arial"/>
              <a:buChar char="•"/>
            </a:pPr>
            <a:r>
              <a:rPr lang="en-US"/>
              <a:t>Circuit evaluation: </a:t>
            </a:r>
            <a:endParaRPr/>
          </a:p>
          <a:p>
            <a:pPr marL="742950" lvl="1" indent="-285750" algn="l" rtl="0">
              <a:lnSpc>
                <a:spcPct val="90000"/>
              </a:lnSpc>
              <a:spcBef>
                <a:spcPts val="500"/>
              </a:spcBef>
              <a:spcAft>
                <a:spcPts val="0"/>
              </a:spcAft>
              <a:buClr>
                <a:schemeClr val="dk1"/>
              </a:buClr>
              <a:buSzPct val="100000"/>
              <a:buChar char="o"/>
            </a:pPr>
            <a:r>
              <a:rPr lang="en-US"/>
              <a:t>The circuit is evaluated by parties one gate at a time. </a:t>
            </a:r>
            <a:endParaRPr/>
          </a:p>
          <a:p>
            <a:pPr marL="742950" lvl="1" indent="-285750" algn="l" rtl="0">
              <a:lnSpc>
                <a:spcPct val="90000"/>
              </a:lnSpc>
              <a:spcBef>
                <a:spcPts val="500"/>
              </a:spcBef>
              <a:spcAft>
                <a:spcPts val="0"/>
              </a:spcAft>
              <a:buClr>
                <a:schemeClr val="dk1"/>
              </a:buClr>
              <a:buSzPct val="100000"/>
              <a:buChar char="o"/>
            </a:pPr>
            <a:r>
              <a:rPr lang="en-US"/>
              <a:t>The gates are evaluated serially from input to output.</a:t>
            </a:r>
            <a:endParaRPr/>
          </a:p>
          <a:p>
            <a:pPr marL="742950" lvl="1" indent="-285750" algn="l" rtl="0">
              <a:lnSpc>
                <a:spcPct val="90000"/>
              </a:lnSpc>
              <a:spcBef>
                <a:spcPts val="500"/>
              </a:spcBef>
              <a:spcAft>
                <a:spcPts val="0"/>
              </a:spcAft>
              <a:buClr>
                <a:schemeClr val="dk1"/>
              </a:buClr>
              <a:buSzPct val="100000"/>
              <a:buChar char="o"/>
            </a:pPr>
            <a:r>
              <a:rPr lang="en-US"/>
              <a:t>The evaluation consists of the computation of addition and multiplication gates. </a:t>
            </a:r>
            <a:endParaRPr/>
          </a:p>
          <a:p>
            <a:pPr marL="742950" lvl="1" indent="-285750" algn="l" rtl="0">
              <a:lnSpc>
                <a:spcPct val="90000"/>
              </a:lnSpc>
              <a:spcBef>
                <a:spcPts val="500"/>
              </a:spcBef>
              <a:spcAft>
                <a:spcPts val="0"/>
              </a:spcAft>
              <a:buClr>
                <a:schemeClr val="dk1"/>
              </a:buClr>
              <a:buSzPct val="100000"/>
              <a:buChar char="o"/>
            </a:pPr>
            <a:r>
              <a:rPr lang="en-US"/>
              <a:t>For inputs a(x) and b(x), the output of addition for the ith party is calculated as</a:t>
            </a:r>
            <a:endParaRPr/>
          </a:p>
          <a:p>
            <a:pPr marL="457200" lvl="1" indent="0" algn="l" rtl="0">
              <a:lnSpc>
                <a:spcPct val="90000"/>
              </a:lnSpc>
              <a:spcBef>
                <a:spcPts val="500"/>
              </a:spcBef>
              <a:spcAft>
                <a:spcPts val="0"/>
              </a:spcAft>
              <a:buClr>
                <a:schemeClr val="dk1"/>
              </a:buClr>
              <a:buSzPct val="100000"/>
              <a:buNone/>
            </a:pPr>
            <a:r>
              <a:rPr lang="en-US"/>
              <a:t> c(i) = a(i) + b(i). </a:t>
            </a:r>
            <a:endParaRPr/>
          </a:p>
          <a:p>
            <a:pPr marL="742950" lvl="1" indent="-285750" algn="l" rtl="0">
              <a:lnSpc>
                <a:spcPct val="90000"/>
              </a:lnSpc>
              <a:spcBef>
                <a:spcPts val="500"/>
              </a:spcBef>
              <a:spcAft>
                <a:spcPts val="0"/>
              </a:spcAft>
              <a:buClr>
                <a:schemeClr val="dk1"/>
              </a:buClr>
              <a:buSzPct val="100000"/>
              <a:buChar char="o"/>
            </a:pPr>
            <a:r>
              <a:rPr lang="en-US"/>
              <a:t>Similarly, the output of multiplication for the ith party is calculated as </a:t>
            </a:r>
            <a:endParaRPr/>
          </a:p>
          <a:p>
            <a:pPr marL="457200" lvl="1" indent="0" algn="l" rtl="0">
              <a:lnSpc>
                <a:spcPct val="90000"/>
              </a:lnSpc>
              <a:spcBef>
                <a:spcPts val="500"/>
              </a:spcBef>
              <a:spcAft>
                <a:spcPts val="0"/>
              </a:spcAft>
              <a:buClr>
                <a:schemeClr val="dk1"/>
              </a:buClr>
              <a:buSzPct val="100000"/>
              <a:buNone/>
            </a:pPr>
            <a:r>
              <a:rPr lang="en-US"/>
              <a:t>c(i) = a(i) . b(i).</a:t>
            </a:r>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78</a:t>
            </a:fld>
            <a:endParaRPr>
              <a:solidFill>
                <a:srgbClr val="000000"/>
              </a:solidFill>
            </a:endParaRPr>
          </a:p>
        </p:txBody>
      </p:sp>
      <p:sp>
        <p:nvSpPr>
          <p:cNvPr id="589" name="Google Shape;589;p67"/>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lvl="0"/>
            <a:r>
              <a:rPr lang="en-US" dirty="0"/>
              <a:t>Reading: Techniques</a:t>
            </a:r>
            <a:endParaRPr dirty="0"/>
          </a:p>
        </p:txBody>
      </p:sp>
      <p:sp>
        <p:nvSpPr>
          <p:cNvPr id="590" name="Google Shape;590;p67"/>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285750" lvl="0" indent="-285750" algn="l" rtl="0">
              <a:lnSpc>
                <a:spcPct val="90000"/>
              </a:lnSpc>
              <a:spcBef>
                <a:spcPts val="0"/>
              </a:spcBef>
              <a:spcAft>
                <a:spcPts val="0"/>
              </a:spcAft>
              <a:buClr>
                <a:schemeClr val="dk1"/>
              </a:buClr>
              <a:buSzPct val="100000"/>
              <a:buFont typeface="Arial"/>
              <a:buChar char="•"/>
            </a:pPr>
            <a:r>
              <a:rPr lang="en-US"/>
              <a:t>Private set intersection: </a:t>
            </a:r>
            <a:endParaRPr/>
          </a:p>
          <a:p>
            <a:pPr marL="742950" lvl="1" indent="-285750" algn="l" rtl="0">
              <a:lnSpc>
                <a:spcPct val="90000"/>
              </a:lnSpc>
              <a:spcBef>
                <a:spcPts val="500"/>
              </a:spcBef>
              <a:spcAft>
                <a:spcPts val="0"/>
              </a:spcAft>
              <a:buClr>
                <a:schemeClr val="dk1"/>
              </a:buClr>
              <a:buSzPct val="100000"/>
              <a:buChar char="o"/>
            </a:pPr>
            <a:r>
              <a:rPr lang="en-US"/>
              <a:t>The private set intersection protocol is very efficient for the two parties’ problems. </a:t>
            </a:r>
            <a:endParaRPr/>
          </a:p>
          <a:p>
            <a:pPr marL="742950" lvl="1" indent="-285750" algn="l" rtl="0">
              <a:lnSpc>
                <a:spcPct val="90000"/>
              </a:lnSpc>
              <a:spcBef>
                <a:spcPts val="500"/>
              </a:spcBef>
              <a:spcAft>
                <a:spcPts val="0"/>
              </a:spcAft>
              <a:buClr>
                <a:schemeClr val="dk1"/>
              </a:buClr>
              <a:buSzPct val="100000"/>
              <a:buChar char="o"/>
            </a:pPr>
            <a:r>
              <a:rPr lang="en-US"/>
              <a:t>Two parties who wish to find the elements of intersection with private set of inputs without revealing the input, the private set intersection is better approach for both honest and dishonest adversaries.</a:t>
            </a:r>
            <a:endParaRPr/>
          </a:p>
          <a:p>
            <a:pPr marL="285750" lvl="0" indent="-285750" algn="l" rtl="0">
              <a:lnSpc>
                <a:spcPct val="90000"/>
              </a:lnSpc>
              <a:spcBef>
                <a:spcPts val="1000"/>
              </a:spcBef>
              <a:spcAft>
                <a:spcPts val="0"/>
              </a:spcAft>
              <a:buClr>
                <a:schemeClr val="dk1"/>
              </a:buClr>
              <a:buSzPct val="100000"/>
              <a:buFont typeface="Arial"/>
              <a:buChar char="•"/>
            </a:pPr>
            <a:r>
              <a:rPr lang="en-US"/>
              <a:t>Threshold cryptography: </a:t>
            </a:r>
            <a:endParaRPr/>
          </a:p>
          <a:p>
            <a:pPr marL="742950" lvl="1" indent="-285750" algn="l" rtl="0">
              <a:lnSpc>
                <a:spcPct val="90000"/>
              </a:lnSpc>
              <a:spcBef>
                <a:spcPts val="500"/>
              </a:spcBef>
              <a:spcAft>
                <a:spcPts val="0"/>
              </a:spcAft>
              <a:buClr>
                <a:schemeClr val="dk1"/>
              </a:buClr>
              <a:buSzPct val="100000"/>
              <a:buChar char="o"/>
            </a:pPr>
            <a:r>
              <a:rPr lang="en-US"/>
              <a:t>Threshold cryptography aims to carry out the cryptographic operations for a set of parties without holding the secret by any of the single party. </a:t>
            </a:r>
            <a:endParaRPr/>
          </a:p>
          <a:p>
            <a:pPr marL="742950" lvl="1" indent="-285750" algn="l" rtl="0">
              <a:lnSpc>
                <a:spcPct val="90000"/>
              </a:lnSpc>
              <a:spcBef>
                <a:spcPts val="500"/>
              </a:spcBef>
              <a:spcAft>
                <a:spcPts val="0"/>
              </a:spcAft>
              <a:buClr>
                <a:schemeClr val="dk1"/>
              </a:buClr>
              <a:buSzPct val="100000"/>
              <a:buChar char="o"/>
            </a:pPr>
            <a:r>
              <a:rPr lang="en-US"/>
              <a:t>RSA algorithm is used for the scheme where the basic function is y=x</a:t>
            </a:r>
            <a:r>
              <a:rPr lang="en-US" baseline="30000"/>
              <a:t>s</a:t>
            </a:r>
            <a:r>
              <a:rPr lang="en-US"/>
              <a:t> mod n. </a:t>
            </a:r>
            <a:endParaRPr/>
          </a:p>
          <a:p>
            <a:pPr marL="742950" lvl="1" indent="-285750" algn="l" rtl="0">
              <a:lnSpc>
                <a:spcPct val="90000"/>
              </a:lnSpc>
              <a:spcBef>
                <a:spcPts val="500"/>
              </a:spcBef>
              <a:spcAft>
                <a:spcPts val="0"/>
              </a:spcAft>
              <a:buClr>
                <a:schemeClr val="dk1"/>
              </a:buClr>
              <a:buSzPct val="100000"/>
              <a:buChar char="o"/>
            </a:pPr>
            <a:r>
              <a:rPr lang="en-US"/>
              <a:t>RSA is used for encrypting secrets or messages.</a:t>
            </a:r>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79</a:t>
            </a:fld>
            <a:endParaRPr>
              <a:solidFill>
                <a:srgbClr val="000000"/>
              </a:solidFill>
            </a:endParaRPr>
          </a:p>
        </p:txBody>
      </p:sp>
      <p:sp>
        <p:nvSpPr>
          <p:cNvPr id="596" name="Google Shape;596;p68"/>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lvl="0"/>
            <a:r>
              <a:rPr lang="en-US" dirty="0"/>
              <a:t>Reading: Techniques</a:t>
            </a:r>
            <a:endParaRPr dirty="0"/>
          </a:p>
        </p:txBody>
      </p:sp>
      <p:sp>
        <p:nvSpPr>
          <p:cNvPr id="597" name="Google Shape;597;p68"/>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Dishonest majority MPC: </a:t>
            </a:r>
            <a:endParaRPr/>
          </a:p>
          <a:p>
            <a:pPr marL="742950" lvl="1" indent="-285750" algn="l" rtl="0">
              <a:lnSpc>
                <a:spcPct val="90000"/>
              </a:lnSpc>
              <a:spcBef>
                <a:spcPts val="500"/>
              </a:spcBef>
              <a:spcAft>
                <a:spcPts val="0"/>
              </a:spcAft>
              <a:buClr>
                <a:schemeClr val="dk1"/>
              </a:buClr>
              <a:buSzPts val="2400"/>
              <a:buChar char="o"/>
            </a:pPr>
            <a:r>
              <a:rPr lang="en-US"/>
              <a:t>Assumes both honest and dishonest parties. </a:t>
            </a:r>
            <a:endParaRPr/>
          </a:p>
          <a:p>
            <a:pPr marL="742950" lvl="1" indent="-285750" algn="l" rtl="0">
              <a:lnSpc>
                <a:spcPct val="90000"/>
              </a:lnSpc>
              <a:spcBef>
                <a:spcPts val="500"/>
              </a:spcBef>
              <a:spcAft>
                <a:spcPts val="0"/>
              </a:spcAft>
              <a:buClr>
                <a:schemeClr val="dk1"/>
              </a:buClr>
              <a:buSzPts val="2400"/>
              <a:buChar char="o"/>
            </a:pPr>
            <a:r>
              <a:rPr lang="en-US"/>
              <a:t>The secure Multiparty computation is secure as long as there is an honest majority. </a:t>
            </a:r>
            <a:endParaRPr/>
          </a:p>
          <a:p>
            <a:pPr marL="742950" lvl="1" indent="-285750" algn="l" rtl="0">
              <a:lnSpc>
                <a:spcPct val="90000"/>
              </a:lnSpc>
              <a:spcBef>
                <a:spcPts val="500"/>
              </a:spcBef>
              <a:spcAft>
                <a:spcPts val="0"/>
              </a:spcAft>
              <a:buClr>
                <a:schemeClr val="dk1"/>
              </a:buClr>
              <a:buSzPts val="2400"/>
              <a:buChar char="o"/>
            </a:pPr>
            <a:r>
              <a:rPr lang="en-US"/>
              <a:t>If the adversaries are corrupt more than the majority, new approaches are required for security. </a:t>
            </a:r>
            <a:endParaRPr/>
          </a:p>
          <a:p>
            <a:pPr marL="742950" lvl="1" indent="-285750" algn="l" rtl="0">
              <a:lnSpc>
                <a:spcPct val="90000"/>
              </a:lnSpc>
              <a:spcBef>
                <a:spcPts val="500"/>
              </a:spcBef>
              <a:spcAft>
                <a:spcPts val="0"/>
              </a:spcAft>
              <a:buClr>
                <a:schemeClr val="dk1"/>
              </a:buClr>
              <a:buSzPts val="2400"/>
              <a:buChar char="o"/>
            </a:pPr>
            <a:r>
              <a:rPr lang="en-US"/>
              <a:t>For the dishonest majority, there are protocols like GMW oblivious transfer, garbled circuit, Tiny oz and many more protocols.</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8</a:t>
            </a:fld>
            <a:endParaRPr>
              <a:solidFill>
                <a:srgbClr val="000000"/>
              </a:solidFill>
            </a:endParaRPr>
          </a:p>
        </p:txBody>
      </p:sp>
      <p:sp>
        <p:nvSpPr>
          <p:cNvPr id="149" name="Google Shape;149;p7"/>
          <p:cNvSpPr txBox="1">
            <a:spLocks noGrp="1"/>
          </p:cNvSpPr>
          <p:nvPr>
            <p:ph type="title"/>
          </p:nvPr>
        </p:nvSpPr>
        <p:spPr>
          <a:xfrm>
            <a:off x="238991" y="214817"/>
            <a:ext cx="7981215" cy="874951"/>
          </a:xfrm>
          <a:prstGeom prst="rect">
            <a:avLst/>
          </a:prstGeom>
          <a:noFill/>
          <a:ln>
            <a:noFill/>
          </a:ln>
        </p:spPr>
        <p:txBody>
          <a:bodyPr spcFirstLastPara="1" wrap="square" lIns="91425" tIns="45700" rIns="91425" bIns="45700" anchor="t" anchorCtr="0">
            <a:noAutofit/>
          </a:bodyPr>
          <a:lstStyle/>
          <a:p>
            <a:pPr lvl="0"/>
            <a:r>
              <a:rPr lang="en-US" dirty="0"/>
              <a:t>Quantum key Data </a:t>
            </a:r>
            <a:r>
              <a:rPr lang="en-US" dirty="0" smtClean="0"/>
              <a:t>Exchange- QKD</a:t>
            </a:r>
            <a:endParaRPr dirty="0"/>
          </a:p>
        </p:txBody>
      </p:sp>
      <p:sp>
        <p:nvSpPr>
          <p:cNvPr id="150" name="Google Shape;150;p7"/>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dirty="0"/>
              <a:t>Before Alice, the sender, initiates the message, the photons travel through a </a:t>
            </a:r>
            <a:r>
              <a:rPr lang="en-US" u="sng" dirty="0"/>
              <a:t>polarizer</a:t>
            </a:r>
            <a:r>
              <a:rPr lang="en-US" dirty="0"/>
              <a:t>.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The polarizer is a filter that enables certain photons to pass through it with the same vibrations and lets others pass through in a changed state of vibration.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The polarized states could be:</a:t>
            </a:r>
            <a:endParaRPr dirty="0"/>
          </a:p>
          <a:p>
            <a:pPr marL="742950" lvl="1" indent="-285750" algn="l" rtl="0">
              <a:lnSpc>
                <a:spcPct val="90000"/>
              </a:lnSpc>
              <a:spcBef>
                <a:spcPts val="500"/>
              </a:spcBef>
              <a:spcAft>
                <a:spcPts val="0"/>
              </a:spcAft>
              <a:buClr>
                <a:schemeClr val="dk1"/>
              </a:buClr>
              <a:buSzPct val="100000"/>
              <a:buChar char="o"/>
            </a:pPr>
            <a:r>
              <a:rPr lang="en-US" dirty="0"/>
              <a:t>vertical (1 bit), </a:t>
            </a:r>
            <a:endParaRPr dirty="0"/>
          </a:p>
          <a:p>
            <a:pPr marL="742950" lvl="1" indent="-285750" algn="l" rtl="0">
              <a:lnSpc>
                <a:spcPct val="90000"/>
              </a:lnSpc>
              <a:spcBef>
                <a:spcPts val="500"/>
              </a:spcBef>
              <a:spcAft>
                <a:spcPts val="0"/>
              </a:spcAft>
              <a:buClr>
                <a:schemeClr val="dk1"/>
              </a:buClr>
              <a:buSzPct val="100000"/>
              <a:buChar char="o"/>
            </a:pPr>
            <a:r>
              <a:rPr lang="en-US" dirty="0"/>
              <a:t>horizontal (0 bit), </a:t>
            </a:r>
            <a:endParaRPr dirty="0"/>
          </a:p>
          <a:p>
            <a:pPr marL="742950" lvl="1" indent="-285750" algn="l" rtl="0">
              <a:lnSpc>
                <a:spcPct val="90000"/>
              </a:lnSpc>
              <a:spcBef>
                <a:spcPts val="500"/>
              </a:spcBef>
              <a:spcAft>
                <a:spcPts val="0"/>
              </a:spcAft>
              <a:buClr>
                <a:schemeClr val="dk1"/>
              </a:buClr>
              <a:buSzPct val="100000"/>
              <a:buChar char="o"/>
            </a:pPr>
            <a:r>
              <a:rPr lang="en-US" dirty="0"/>
              <a:t>45 degrees right (1 bit) or </a:t>
            </a:r>
            <a:endParaRPr dirty="0"/>
          </a:p>
          <a:p>
            <a:pPr marL="742950" lvl="1" indent="-285750" algn="l" rtl="0">
              <a:lnSpc>
                <a:spcPct val="90000"/>
              </a:lnSpc>
              <a:spcBef>
                <a:spcPts val="500"/>
              </a:spcBef>
              <a:spcAft>
                <a:spcPts val="0"/>
              </a:spcAft>
              <a:buClr>
                <a:schemeClr val="dk1"/>
              </a:buClr>
              <a:buSzPct val="100000"/>
              <a:buChar char="o"/>
            </a:pPr>
            <a:r>
              <a:rPr lang="en-US" dirty="0"/>
              <a:t>45 degrees left (0 bit).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The transmission has one of two polarizations representing a single bit, either 0 or 1, in either scheme she uses.</a:t>
            </a:r>
            <a:endParaRPr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80</a:t>
            </a:fld>
            <a:endParaRPr>
              <a:solidFill>
                <a:srgbClr val="000000"/>
              </a:solidFill>
            </a:endParaRPr>
          </a:p>
        </p:txBody>
      </p:sp>
      <p:sp>
        <p:nvSpPr>
          <p:cNvPr id="603" name="Google Shape;603;p69"/>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b="1" dirty="0" smtClean="0"/>
              <a:t>Properties of </a:t>
            </a:r>
            <a:r>
              <a:rPr lang="en-US" b="1" dirty="0"/>
              <a:t>secure multi-party computation</a:t>
            </a:r>
            <a:br>
              <a:rPr lang="en-US" b="1" dirty="0"/>
            </a:br>
            <a:endParaRPr dirty="0"/>
          </a:p>
        </p:txBody>
      </p:sp>
      <p:sp>
        <p:nvSpPr>
          <p:cNvPr id="604" name="Google Shape;604;p69"/>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b="1"/>
              <a:t>Input privacy:</a:t>
            </a:r>
            <a:r>
              <a:rPr lang="en-US"/>
              <a:t> No party can infer information about private inputs from the output.</a:t>
            </a:r>
            <a:endParaRPr/>
          </a:p>
          <a:p>
            <a:pPr marL="285750" lvl="0" indent="-285750" algn="l" rtl="0">
              <a:lnSpc>
                <a:spcPct val="90000"/>
              </a:lnSpc>
              <a:spcBef>
                <a:spcPts val="1000"/>
              </a:spcBef>
              <a:spcAft>
                <a:spcPts val="0"/>
              </a:spcAft>
              <a:buClr>
                <a:schemeClr val="dk1"/>
              </a:buClr>
              <a:buSzPts val="2800"/>
              <a:buFont typeface="Arial"/>
              <a:buChar char="•"/>
            </a:pPr>
            <a:r>
              <a:rPr lang="en-US" b="1"/>
              <a:t>Correctness:</a:t>
            </a:r>
            <a:r>
              <a:rPr lang="en-US"/>
              <a:t> An adversarial party must not be able to prevent other parties from receiving their correct outputs.</a:t>
            </a:r>
            <a:endParaRPr/>
          </a:p>
          <a:p>
            <a:pPr marL="285750" lvl="0" indent="-285750" algn="l" rtl="0">
              <a:lnSpc>
                <a:spcPct val="90000"/>
              </a:lnSpc>
              <a:spcBef>
                <a:spcPts val="1000"/>
              </a:spcBef>
              <a:spcAft>
                <a:spcPts val="0"/>
              </a:spcAft>
              <a:buClr>
                <a:schemeClr val="dk1"/>
              </a:buClr>
              <a:buSzPts val="2800"/>
              <a:buFont typeface="Arial"/>
              <a:buChar char="•"/>
            </a:pPr>
            <a:r>
              <a:rPr lang="en-US"/>
              <a:t>An adversary in this context refers to the parties that attack the computation process. </a:t>
            </a:r>
            <a:endParaRPr/>
          </a:p>
          <a:p>
            <a:pPr marL="285750" lvl="0" indent="-285750" algn="l" rtl="0">
              <a:lnSpc>
                <a:spcPct val="90000"/>
              </a:lnSpc>
              <a:spcBef>
                <a:spcPts val="1000"/>
              </a:spcBef>
              <a:spcAft>
                <a:spcPts val="0"/>
              </a:spcAft>
              <a:buClr>
                <a:schemeClr val="dk1"/>
              </a:buClr>
              <a:buSzPts val="2800"/>
              <a:buFont typeface="Arial"/>
              <a:buChar char="•"/>
            </a:pPr>
            <a:r>
              <a:rPr lang="en-US"/>
              <a:t>The attack may be for learning private information of other parties or for causing the output of the computation to be incorrect. </a:t>
            </a:r>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81</a:t>
            </a:fld>
            <a:endParaRPr>
              <a:solidFill>
                <a:srgbClr val="000000"/>
              </a:solidFill>
            </a:endParaRPr>
          </a:p>
        </p:txBody>
      </p:sp>
      <p:sp>
        <p:nvSpPr>
          <p:cNvPr id="610" name="Google Shape;610;p70"/>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b="1"/>
              <a:t>Advantages?</a:t>
            </a:r>
            <a:endParaRPr/>
          </a:p>
        </p:txBody>
      </p:sp>
      <p:sp>
        <p:nvSpPr>
          <p:cNvPr id="611" name="Google Shape;611;p70"/>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850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b="1"/>
              <a:t>Promotes privacy and data utility:</a:t>
            </a:r>
            <a:r>
              <a:rPr lang="en-US"/>
              <a:t> </a:t>
            </a:r>
            <a:endParaRPr/>
          </a:p>
          <a:p>
            <a:pPr marL="742950" lvl="1" indent="-285750" algn="l" rtl="0">
              <a:lnSpc>
                <a:spcPct val="90000"/>
              </a:lnSpc>
              <a:spcBef>
                <a:spcPts val="500"/>
              </a:spcBef>
              <a:spcAft>
                <a:spcPts val="0"/>
              </a:spcAft>
              <a:buClr>
                <a:schemeClr val="dk1"/>
              </a:buClr>
              <a:buSzPct val="100000"/>
              <a:buChar char="o"/>
            </a:pPr>
            <a:r>
              <a:rPr lang="en-US"/>
              <a:t>SMPC can eliminate the tradeoff between data privacy and data utility since private or encrypted data doesn’t need to be shared with third parties or model owners to be utilized. </a:t>
            </a:r>
            <a:endParaRPr/>
          </a:p>
          <a:p>
            <a:pPr marL="742950" lvl="1" indent="-285750" algn="l" rtl="0">
              <a:lnSpc>
                <a:spcPct val="90000"/>
              </a:lnSpc>
              <a:spcBef>
                <a:spcPts val="500"/>
              </a:spcBef>
              <a:spcAft>
                <a:spcPts val="0"/>
              </a:spcAft>
              <a:buClr>
                <a:schemeClr val="dk1"/>
              </a:buClr>
              <a:buSzPct val="100000"/>
              <a:buChar char="o"/>
            </a:pPr>
            <a:r>
              <a:rPr lang="en-US"/>
              <a:t>By this means, it also eliminates the risks of data breaches and misuses stemming from data collection.</a:t>
            </a:r>
            <a:endParaRPr/>
          </a:p>
          <a:p>
            <a:pPr marL="285750" lvl="0" indent="-285750" algn="l" rtl="0">
              <a:lnSpc>
                <a:spcPct val="90000"/>
              </a:lnSpc>
              <a:spcBef>
                <a:spcPts val="1000"/>
              </a:spcBef>
              <a:spcAft>
                <a:spcPts val="0"/>
              </a:spcAft>
              <a:buClr>
                <a:schemeClr val="dk1"/>
              </a:buClr>
              <a:buSzPct val="100000"/>
              <a:buFont typeface="Arial"/>
              <a:buChar char="•"/>
            </a:pPr>
            <a:r>
              <a:rPr lang="en-US" b="1"/>
              <a:t>Reveals only the final result:</a:t>
            </a:r>
            <a:r>
              <a:rPr lang="en-US"/>
              <a:t> </a:t>
            </a:r>
            <a:endParaRPr/>
          </a:p>
          <a:p>
            <a:pPr marL="742950" lvl="1" indent="-285750" algn="l" rtl="0">
              <a:lnSpc>
                <a:spcPct val="90000"/>
              </a:lnSpc>
              <a:spcBef>
                <a:spcPts val="500"/>
              </a:spcBef>
              <a:spcAft>
                <a:spcPts val="0"/>
              </a:spcAft>
              <a:buClr>
                <a:schemeClr val="dk1"/>
              </a:buClr>
              <a:buSzPct val="100000"/>
              <a:buChar char="o"/>
            </a:pPr>
            <a:r>
              <a:rPr lang="en-US"/>
              <a:t>SMPC only reveals the final result and doesn’t reveal intermediate information during the computation. </a:t>
            </a:r>
            <a:endParaRPr/>
          </a:p>
          <a:p>
            <a:pPr marL="742950" lvl="1" indent="-285750" algn="l" rtl="0">
              <a:lnSpc>
                <a:spcPct val="90000"/>
              </a:lnSpc>
              <a:spcBef>
                <a:spcPts val="500"/>
              </a:spcBef>
              <a:spcAft>
                <a:spcPts val="0"/>
              </a:spcAft>
              <a:buClr>
                <a:schemeClr val="dk1"/>
              </a:buClr>
              <a:buSzPct val="100000"/>
              <a:buChar char="o"/>
            </a:pPr>
            <a:r>
              <a:rPr lang="en-US"/>
              <a:t>Compared with </a:t>
            </a:r>
            <a:r>
              <a:rPr lang="en-US" u="sng"/>
              <a:t>federated learning</a:t>
            </a:r>
            <a:r>
              <a:rPr lang="en-US"/>
              <a:t>, a machine learning approach where data is not collected from different parties but model parameters are communicated, SMPC provides a higher security level.</a:t>
            </a:r>
            <a:endParaRPr/>
          </a:p>
          <a:p>
            <a:pPr marL="285750" lvl="0" indent="-285750" algn="l" rtl="0">
              <a:lnSpc>
                <a:spcPct val="90000"/>
              </a:lnSpc>
              <a:spcBef>
                <a:spcPts val="1000"/>
              </a:spcBef>
              <a:spcAft>
                <a:spcPts val="0"/>
              </a:spcAft>
              <a:buClr>
                <a:schemeClr val="dk1"/>
              </a:buClr>
              <a:buSzPct val="100000"/>
              <a:buFont typeface="Arial"/>
              <a:buChar char="•"/>
            </a:pPr>
            <a:r>
              <a:rPr lang="en-US" b="1"/>
              <a:t>Less resource-intensive than other methods:</a:t>
            </a:r>
            <a:endParaRPr/>
          </a:p>
          <a:p>
            <a:pPr marL="742950" lvl="1" indent="-285750" algn="l" rtl="0">
              <a:lnSpc>
                <a:spcPct val="90000"/>
              </a:lnSpc>
              <a:spcBef>
                <a:spcPts val="500"/>
              </a:spcBef>
              <a:spcAft>
                <a:spcPts val="0"/>
              </a:spcAft>
              <a:buClr>
                <a:schemeClr val="dk1"/>
              </a:buClr>
              <a:buSzPct val="100000"/>
              <a:buChar char="o"/>
            </a:pPr>
            <a:r>
              <a:rPr lang="en-US"/>
              <a:t> Compared with </a:t>
            </a:r>
            <a:r>
              <a:rPr lang="en-US" u="sng"/>
              <a:t>fully homomorphic encryption</a:t>
            </a:r>
            <a:r>
              <a:rPr lang="en-US"/>
              <a:t>, another cryptographic method that allows computation on encrypted data, SMPC requires less computing power.</a:t>
            </a:r>
            <a:endParaRPr/>
          </a:p>
          <a:p>
            <a:pPr marL="285750" lvl="0" indent="-134620" algn="l" rtl="0">
              <a:lnSpc>
                <a:spcPct val="90000"/>
              </a:lnSpc>
              <a:spcBef>
                <a:spcPts val="1000"/>
              </a:spcBef>
              <a:spcAft>
                <a:spcPts val="0"/>
              </a:spcAft>
              <a:buClr>
                <a:schemeClr val="dk1"/>
              </a:buClr>
              <a:buSzPct val="100000"/>
              <a:buFont typeface="Arial"/>
              <a:buNone/>
            </a:pPr>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82</a:t>
            </a:fld>
            <a:endParaRPr>
              <a:solidFill>
                <a:srgbClr val="000000"/>
              </a:solidFill>
            </a:endParaRPr>
          </a:p>
        </p:txBody>
      </p:sp>
      <p:sp>
        <p:nvSpPr>
          <p:cNvPr id="617" name="Google Shape;617;p71"/>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b="1"/>
              <a:t>Advantages?</a:t>
            </a:r>
            <a:endParaRPr/>
          </a:p>
        </p:txBody>
      </p:sp>
      <p:sp>
        <p:nvSpPr>
          <p:cNvPr id="618" name="Google Shape;618;p71"/>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a:bodyPr>
          <a:lstStyle/>
          <a:p>
            <a:pPr marL="285750" lvl="0" indent="-285750" algn="l" rtl="0">
              <a:lnSpc>
                <a:spcPct val="90000"/>
              </a:lnSpc>
              <a:spcBef>
                <a:spcPts val="0"/>
              </a:spcBef>
              <a:spcAft>
                <a:spcPts val="0"/>
              </a:spcAft>
              <a:buClr>
                <a:schemeClr val="dk1"/>
              </a:buClr>
              <a:buSzPct val="100000"/>
              <a:buChar char="•"/>
            </a:pPr>
            <a:r>
              <a:rPr lang="en-US" b="1"/>
              <a:t>Trusted third party: </a:t>
            </a:r>
            <a:endParaRPr b="1"/>
          </a:p>
          <a:p>
            <a:pPr marL="742950" lvl="1" indent="-285750" algn="l" rtl="0">
              <a:lnSpc>
                <a:spcPct val="90000"/>
              </a:lnSpc>
              <a:spcBef>
                <a:spcPts val="500"/>
              </a:spcBef>
              <a:spcAft>
                <a:spcPts val="0"/>
              </a:spcAft>
              <a:buClr>
                <a:schemeClr val="dk1"/>
              </a:buClr>
              <a:buSzPct val="100000"/>
              <a:buChar char="o"/>
            </a:pPr>
            <a:r>
              <a:rPr lang="en-US"/>
              <a:t>In Secure Multiparty Computation, we can share data in a distributed manner with different organizations without any third party and even the privacy of data will be preserved while sharing data.</a:t>
            </a:r>
            <a:endParaRPr/>
          </a:p>
          <a:p>
            <a:pPr marL="285750" lvl="0" indent="-285750" algn="l" rtl="0">
              <a:lnSpc>
                <a:spcPct val="90000"/>
              </a:lnSpc>
              <a:spcBef>
                <a:spcPts val="1000"/>
              </a:spcBef>
              <a:spcAft>
                <a:spcPts val="0"/>
              </a:spcAft>
              <a:buClr>
                <a:schemeClr val="dk1"/>
              </a:buClr>
              <a:buSzPct val="100000"/>
              <a:buChar char="•"/>
            </a:pPr>
            <a:r>
              <a:rPr lang="en-US" b="1"/>
              <a:t>High accuracy: </a:t>
            </a:r>
            <a:endParaRPr b="1"/>
          </a:p>
          <a:p>
            <a:pPr marL="742950" lvl="1" indent="-285750" algn="l" rtl="0">
              <a:lnSpc>
                <a:spcPct val="90000"/>
              </a:lnSpc>
              <a:spcBef>
                <a:spcPts val="500"/>
              </a:spcBef>
              <a:spcAft>
                <a:spcPts val="0"/>
              </a:spcAft>
              <a:buClr>
                <a:schemeClr val="dk1"/>
              </a:buClr>
              <a:buSzPct val="100000"/>
              <a:buChar char="o"/>
            </a:pPr>
            <a:r>
              <a:rPr lang="en-US"/>
              <a:t>Secure Multiparty Computation provides highly accurate results for different computations using cryptography.</a:t>
            </a:r>
            <a:endParaRPr/>
          </a:p>
          <a:p>
            <a:pPr marL="285750" lvl="0" indent="-285750" algn="l" rtl="0">
              <a:lnSpc>
                <a:spcPct val="90000"/>
              </a:lnSpc>
              <a:spcBef>
                <a:spcPts val="1000"/>
              </a:spcBef>
              <a:spcAft>
                <a:spcPts val="0"/>
              </a:spcAft>
              <a:buClr>
                <a:schemeClr val="dk1"/>
              </a:buClr>
              <a:buSzPct val="100000"/>
              <a:buChar char="•"/>
            </a:pPr>
            <a:r>
              <a:rPr lang="en-US" b="1"/>
              <a:t>Quantum safe:</a:t>
            </a:r>
            <a:endParaRPr/>
          </a:p>
          <a:p>
            <a:pPr marL="742950" lvl="1" indent="-285750" algn="l" rtl="0">
              <a:lnSpc>
                <a:spcPct val="90000"/>
              </a:lnSpc>
              <a:spcBef>
                <a:spcPts val="500"/>
              </a:spcBef>
              <a:spcAft>
                <a:spcPts val="0"/>
              </a:spcAft>
              <a:buClr>
                <a:schemeClr val="dk1"/>
              </a:buClr>
              <a:buSzPct val="100000"/>
              <a:buChar char="o"/>
            </a:pPr>
            <a:r>
              <a:rPr lang="en-US" b="1"/>
              <a:t> </a:t>
            </a:r>
            <a:r>
              <a:rPr lang="en-US"/>
              <a:t>The data shared between parties is safe against quantum attacks, as the data is broken up and encrypted when distributed among parties for computation.</a:t>
            </a:r>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7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83</a:t>
            </a:fld>
            <a:endParaRPr>
              <a:solidFill>
                <a:srgbClr val="000000"/>
              </a:solidFill>
            </a:endParaRPr>
          </a:p>
        </p:txBody>
      </p:sp>
      <p:sp>
        <p:nvSpPr>
          <p:cNvPr id="624" name="Google Shape;624;p72"/>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Disadvantages?</a:t>
            </a:r>
            <a:endParaRPr/>
          </a:p>
        </p:txBody>
      </p:sp>
      <p:sp>
        <p:nvSpPr>
          <p:cNvPr id="625" name="Google Shape;625;p72"/>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Communication overhead:</a:t>
            </a:r>
            <a:endParaRPr/>
          </a:p>
          <a:p>
            <a:pPr marL="742950" lvl="1" indent="-285750" algn="l" rtl="0">
              <a:lnSpc>
                <a:spcPct val="90000"/>
              </a:lnSpc>
              <a:spcBef>
                <a:spcPts val="500"/>
              </a:spcBef>
              <a:spcAft>
                <a:spcPts val="0"/>
              </a:spcAft>
              <a:buClr>
                <a:schemeClr val="dk1"/>
              </a:buClr>
              <a:buSzPts val="2400"/>
              <a:buChar char="o"/>
            </a:pPr>
            <a:r>
              <a:rPr lang="en-US"/>
              <a:t>SMPC method requires communication between parties, which can lead to high communication costs.</a:t>
            </a:r>
            <a:endParaRPr/>
          </a:p>
          <a:p>
            <a:pPr marL="285750" lvl="0" indent="-285750" algn="l" rtl="0">
              <a:lnSpc>
                <a:spcPct val="90000"/>
              </a:lnSpc>
              <a:spcBef>
                <a:spcPts val="1000"/>
              </a:spcBef>
              <a:spcAft>
                <a:spcPts val="0"/>
              </a:spcAft>
              <a:buClr>
                <a:schemeClr val="dk1"/>
              </a:buClr>
              <a:buSzPts val="2800"/>
              <a:buFont typeface="Arial"/>
              <a:buChar char="•"/>
            </a:pPr>
            <a:r>
              <a:rPr lang="en-US"/>
              <a:t>Vulnerable to attacks from colluding parties: </a:t>
            </a:r>
            <a:endParaRPr/>
          </a:p>
          <a:p>
            <a:pPr marL="742950" lvl="1" indent="-285750" algn="l" rtl="0">
              <a:lnSpc>
                <a:spcPct val="90000"/>
              </a:lnSpc>
              <a:spcBef>
                <a:spcPts val="500"/>
              </a:spcBef>
              <a:spcAft>
                <a:spcPts val="0"/>
              </a:spcAft>
              <a:buClr>
                <a:schemeClr val="dk1"/>
              </a:buClr>
              <a:buSzPts val="2400"/>
              <a:buChar char="o"/>
            </a:pPr>
            <a:r>
              <a:rPr lang="en-US"/>
              <a:t>For instance, the second employee and the fourth employee can collude to learn the third employee’s salary by subtracting the value sent by second to third from the value sent by the third to fourth.</a:t>
            </a:r>
            <a:endParaRPr/>
          </a:p>
          <a:p>
            <a:pPr marL="0" lvl="0" indent="0" algn="l" rtl="0">
              <a:lnSpc>
                <a:spcPct val="90000"/>
              </a:lnSpc>
              <a:spcBef>
                <a:spcPts val="1000"/>
              </a:spcBef>
              <a:spcAft>
                <a:spcPts val="0"/>
              </a:spcAft>
              <a:buClr>
                <a:schemeClr val="dk1"/>
              </a:buClr>
              <a:buSzPts val="2800"/>
              <a:buNone/>
            </a:pPr>
            <a:r>
              <a:rPr lang="en-US"/>
              <a:t>It is important to note that there are techniques to solve these problems, but they usually come with higher computational costs.</a:t>
            </a:r>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84</a:t>
            </a:fld>
            <a:endParaRPr>
              <a:solidFill>
                <a:srgbClr val="000000"/>
              </a:solidFill>
            </a:endParaRPr>
          </a:p>
        </p:txBody>
      </p:sp>
      <p:sp>
        <p:nvSpPr>
          <p:cNvPr id="631" name="Google Shape;631;p7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Summary</a:t>
            </a:r>
            <a:endParaRPr/>
          </a:p>
        </p:txBody>
      </p:sp>
      <p:sp>
        <p:nvSpPr>
          <p:cNvPr id="632" name="Google Shape;632;p7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285750" lvl="0" indent="-285750" algn="l" rtl="0">
              <a:lnSpc>
                <a:spcPct val="90000"/>
              </a:lnSpc>
              <a:spcBef>
                <a:spcPts val="0"/>
              </a:spcBef>
              <a:spcAft>
                <a:spcPts val="0"/>
              </a:spcAft>
              <a:buClr>
                <a:schemeClr val="dk1"/>
              </a:buClr>
              <a:buSzPct val="100000"/>
              <a:buFont typeface="Arial"/>
              <a:buChar char="•"/>
            </a:pPr>
            <a:r>
              <a:rPr lang="en-US" dirty="0"/>
              <a:t>Secure Multiparty Computation (</a:t>
            </a:r>
            <a:r>
              <a:rPr lang="en-US" dirty="0" err="1"/>
              <a:t>sMPC</a:t>
            </a:r>
            <a:r>
              <a:rPr lang="en-US" dirty="0"/>
              <a:t>), is at the core of Keyless.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smtClean="0"/>
              <a:t>Allows us </a:t>
            </a:r>
            <a:r>
              <a:rPr lang="en-US" dirty="0"/>
              <a:t>to be distributed, while simultaneously privacy-preserving.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By merging </a:t>
            </a:r>
            <a:r>
              <a:rPr lang="en-US" dirty="0" err="1"/>
              <a:t>sMPC</a:t>
            </a:r>
            <a:r>
              <a:rPr lang="en-US" dirty="0"/>
              <a:t> with other cryptographic techniques, we can compare the encrypted biometric features of a user with those that they previously provided us — in complete privacy.</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err="1"/>
              <a:t>sMPC</a:t>
            </a:r>
            <a:r>
              <a:rPr lang="en-US" dirty="0"/>
              <a:t> works by enabling different parties, each with private data, or “inputs”, to carry out a joint computation without needing to reveal their private inputs to each other.</a:t>
            </a:r>
            <a:endParaRPr dirty="0"/>
          </a:p>
          <a:p>
            <a:pPr marL="285750" lvl="0" indent="-121285" algn="l" rtl="0">
              <a:lnSpc>
                <a:spcPct val="90000"/>
              </a:lnSpc>
              <a:spcBef>
                <a:spcPts val="1000"/>
              </a:spcBef>
              <a:spcAft>
                <a:spcPts val="0"/>
              </a:spcAft>
              <a:buClr>
                <a:schemeClr val="dk1"/>
              </a:buClr>
              <a:buSzPct val="100000"/>
              <a:buFont typeface="Arial"/>
              <a:buNone/>
            </a:pPr>
            <a:endParaRPr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85</a:t>
            </a:fld>
            <a:endParaRPr>
              <a:solidFill>
                <a:srgbClr val="000000"/>
              </a:solidFill>
            </a:endParaRPr>
          </a:p>
        </p:txBody>
      </p:sp>
      <p:sp>
        <p:nvSpPr>
          <p:cNvPr id="638" name="Google Shape;638;p7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Summary</a:t>
            </a:r>
            <a:endParaRPr/>
          </a:p>
        </p:txBody>
      </p:sp>
      <p:sp>
        <p:nvSpPr>
          <p:cNvPr id="639" name="Google Shape;639;p74"/>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sMPC opens up unlimited possibilities for privately sharing data between competing parties </a:t>
            </a:r>
            <a:endParaRPr/>
          </a:p>
          <a:p>
            <a:pPr marL="285750" lvl="0" indent="-285750" algn="l" rtl="0">
              <a:lnSpc>
                <a:spcPct val="90000"/>
              </a:lnSpc>
              <a:spcBef>
                <a:spcPts val="1000"/>
              </a:spcBef>
              <a:spcAft>
                <a:spcPts val="0"/>
              </a:spcAft>
              <a:buClr>
                <a:schemeClr val="dk1"/>
              </a:buClr>
              <a:buSzPts val="2800"/>
              <a:buFont typeface="Arial"/>
              <a:buChar char="•"/>
            </a:pPr>
            <a:r>
              <a:rPr lang="en-US"/>
              <a:t>The communicating parties can cooperate and gain mutually beneficial insights from that data, providing a solution to the growing debate around privacy and data collection.</a:t>
            </a:r>
            <a:endParaRPr/>
          </a:p>
          <a:p>
            <a:pPr marL="285750" lvl="0" indent="-107950" algn="l" rtl="0">
              <a:lnSpc>
                <a:spcPct val="90000"/>
              </a:lnSpc>
              <a:spcBef>
                <a:spcPts val="1000"/>
              </a:spcBef>
              <a:spcAft>
                <a:spcPts val="0"/>
              </a:spcAft>
              <a:buClr>
                <a:schemeClr val="dk1"/>
              </a:buClr>
              <a:buSzPts val="2800"/>
              <a:buFont typeface="Arial"/>
              <a:buNone/>
            </a:pPr>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7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86</a:t>
            </a:fld>
            <a:endParaRPr>
              <a:solidFill>
                <a:srgbClr val="000000"/>
              </a:solidFill>
            </a:endParaRPr>
          </a:p>
        </p:txBody>
      </p:sp>
      <p:sp>
        <p:nvSpPr>
          <p:cNvPr id="645" name="Google Shape;645;p75"/>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b="1"/>
              <a:t>Why is it called privacy-preserving computation?</a:t>
            </a:r>
            <a:endParaRPr/>
          </a:p>
        </p:txBody>
      </p:sp>
      <p:sp>
        <p:nvSpPr>
          <p:cNvPr id="646" name="Google Shape;646;p75"/>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285750" lvl="0" indent="-285750" algn="l" rtl="0">
              <a:lnSpc>
                <a:spcPct val="90000"/>
              </a:lnSpc>
              <a:spcBef>
                <a:spcPts val="0"/>
              </a:spcBef>
              <a:spcAft>
                <a:spcPts val="0"/>
              </a:spcAft>
              <a:buClr>
                <a:schemeClr val="dk1"/>
              </a:buClr>
              <a:buSzPct val="100000"/>
              <a:buFont typeface="Arial"/>
              <a:buChar char="•"/>
            </a:pPr>
            <a:r>
              <a:rPr lang="en-US"/>
              <a:t>Adoption of sMPC allows independent parties to gain insights into data without putting that data at risk of being compromised.</a:t>
            </a:r>
            <a:endParaRPr/>
          </a:p>
          <a:p>
            <a:pPr marL="285750" lvl="0" indent="-285750" algn="l" rtl="0">
              <a:lnSpc>
                <a:spcPct val="90000"/>
              </a:lnSpc>
              <a:spcBef>
                <a:spcPts val="1000"/>
              </a:spcBef>
              <a:spcAft>
                <a:spcPts val="0"/>
              </a:spcAft>
              <a:buClr>
                <a:schemeClr val="dk1"/>
              </a:buClr>
              <a:buSzPct val="100000"/>
              <a:buFont typeface="Arial"/>
              <a:buChar char="•"/>
            </a:pPr>
            <a:r>
              <a:rPr lang="en-US"/>
              <a:t>sMPC makes it possible for competing parties to learn things from their combined data without actually sharing it with each other. </a:t>
            </a:r>
            <a:endParaRPr/>
          </a:p>
          <a:p>
            <a:pPr marL="285750" lvl="0" indent="-285750" algn="l" rtl="0">
              <a:lnSpc>
                <a:spcPct val="90000"/>
              </a:lnSpc>
              <a:spcBef>
                <a:spcPts val="1000"/>
              </a:spcBef>
              <a:spcAft>
                <a:spcPts val="0"/>
              </a:spcAft>
              <a:buClr>
                <a:schemeClr val="dk1"/>
              </a:buClr>
              <a:buSzPct val="100000"/>
              <a:buFont typeface="Arial"/>
              <a:buChar char="•"/>
            </a:pPr>
            <a:r>
              <a:rPr lang="en-US"/>
              <a:t>No party can learn anything about the other parties data, instead all they learn is the result of the computation is, allowing them to still make important decisions based on that result.</a:t>
            </a:r>
            <a:endParaRPr/>
          </a:p>
          <a:p>
            <a:pPr marL="285750" lvl="0" indent="-285750" algn="l" rtl="0">
              <a:lnSpc>
                <a:spcPct val="90000"/>
              </a:lnSpc>
              <a:spcBef>
                <a:spcPts val="1000"/>
              </a:spcBef>
              <a:spcAft>
                <a:spcPts val="0"/>
              </a:spcAft>
              <a:buClr>
                <a:schemeClr val="dk1"/>
              </a:buClr>
              <a:buSzPct val="100000"/>
              <a:buFont typeface="Arial"/>
              <a:buChar char="•"/>
            </a:pPr>
            <a:r>
              <a:rPr lang="en-US"/>
              <a:t>Offers online authentication, identification, and key management be more private and secure.</a:t>
            </a:r>
            <a:endParaRPr/>
          </a:p>
          <a:p>
            <a:pPr marL="285750" lvl="0" indent="-121285" algn="l" rtl="0">
              <a:lnSpc>
                <a:spcPct val="90000"/>
              </a:lnSpc>
              <a:spcBef>
                <a:spcPts val="1000"/>
              </a:spcBef>
              <a:spcAft>
                <a:spcPts val="0"/>
              </a:spcAft>
              <a:buClr>
                <a:schemeClr val="dk1"/>
              </a:buClr>
              <a:buSzPct val="100000"/>
              <a:buFont typeface="Arial"/>
              <a:buNone/>
            </a:pPr>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87</a:t>
            </a:fld>
            <a:endParaRPr>
              <a:solidFill>
                <a:srgbClr val="000000"/>
              </a:solidFill>
            </a:endParaRPr>
          </a:p>
        </p:txBody>
      </p:sp>
      <p:sp>
        <p:nvSpPr>
          <p:cNvPr id="652" name="Google Shape;652;p76"/>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b="1"/>
              <a:t>Alternatives?</a:t>
            </a:r>
            <a:endParaRPr/>
          </a:p>
        </p:txBody>
      </p:sp>
      <p:sp>
        <p:nvSpPr>
          <p:cNvPr id="653" name="Google Shape;653;p76"/>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dk1"/>
              </a:buClr>
              <a:buSzPct val="100000"/>
              <a:buNone/>
            </a:pPr>
            <a:r>
              <a:rPr lang="en-US" b="1"/>
              <a:t>Cryptographic methods</a:t>
            </a:r>
            <a:endParaRPr/>
          </a:p>
          <a:p>
            <a:pPr marL="285750" lvl="0" indent="-285750" algn="l" rtl="0">
              <a:lnSpc>
                <a:spcPct val="90000"/>
              </a:lnSpc>
              <a:spcBef>
                <a:spcPts val="1000"/>
              </a:spcBef>
              <a:spcAft>
                <a:spcPts val="0"/>
              </a:spcAft>
              <a:buClr>
                <a:schemeClr val="dk1"/>
              </a:buClr>
              <a:buSzPct val="100000"/>
              <a:buFont typeface="Arial"/>
              <a:buChar char="•"/>
            </a:pPr>
            <a:r>
              <a:rPr lang="en-US" b="1"/>
              <a:t>Homomorphic encryption:</a:t>
            </a:r>
            <a:r>
              <a:rPr lang="en-US"/>
              <a:t> </a:t>
            </a:r>
            <a:endParaRPr/>
          </a:p>
          <a:p>
            <a:pPr marL="742950" lvl="1" indent="-285750" algn="l" rtl="0">
              <a:lnSpc>
                <a:spcPct val="90000"/>
              </a:lnSpc>
              <a:spcBef>
                <a:spcPts val="500"/>
              </a:spcBef>
              <a:spcAft>
                <a:spcPts val="0"/>
              </a:spcAft>
              <a:buClr>
                <a:schemeClr val="dk1"/>
              </a:buClr>
              <a:buSzPct val="100000"/>
              <a:buChar char="o"/>
            </a:pPr>
            <a:r>
              <a:rPr lang="en-US"/>
              <a:t>HE enables computation on encrypted data without decrypting it first.</a:t>
            </a:r>
            <a:endParaRPr/>
          </a:p>
          <a:p>
            <a:pPr marL="285750" lvl="0" indent="-285750" algn="l" rtl="0">
              <a:lnSpc>
                <a:spcPct val="90000"/>
              </a:lnSpc>
              <a:spcBef>
                <a:spcPts val="1000"/>
              </a:spcBef>
              <a:spcAft>
                <a:spcPts val="0"/>
              </a:spcAft>
              <a:buClr>
                <a:schemeClr val="dk1"/>
              </a:buClr>
              <a:buSzPct val="100000"/>
              <a:buFont typeface="Arial"/>
              <a:buChar char="•"/>
            </a:pPr>
            <a:r>
              <a:rPr lang="en-US" b="1"/>
              <a:t>Zero-knowledge proofs:</a:t>
            </a:r>
            <a:r>
              <a:rPr lang="en-US"/>
              <a:t> </a:t>
            </a:r>
            <a:endParaRPr/>
          </a:p>
          <a:p>
            <a:pPr marL="742950" lvl="1" indent="-285750" algn="l" rtl="0">
              <a:lnSpc>
                <a:spcPct val="90000"/>
              </a:lnSpc>
              <a:spcBef>
                <a:spcPts val="500"/>
              </a:spcBef>
              <a:spcAft>
                <a:spcPts val="0"/>
              </a:spcAft>
              <a:buClr>
                <a:schemeClr val="dk1"/>
              </a:buClr>
              <a:buSzPct val="100000"/>
              <a:buChar char="o"/>
            </a:pPr>
            <a:r>
              <a:rPr lang="en-US" u="sng"/>
              <a:t>Zero-knowledge proofs</a:t>
            </a:r>
            <a:r>
              <a:rPr lang="en-US"/>
              <a:t> are mathematical techniques to verify the truth about information without revealing the information itself.</a:t>
            </a:r>
            <a:endParaRPr/>
          </a:p>
          <a:p>
            <a:pPr marL="285750" lvl="0" indent="-285750" algn="l" rtl="0">
              <a:lnSpc>
                <a:spcPct val="90000"/>
              </a:lnSpc>
              <a:spcBef>
                <a:spcPts val="1000"/>
              </a:spcBef>
              <a:spcAft>
                <a:spcPts val="0"/>
              </a:spcAft>
              <a:buClr>
                <a:schemeClr val="dk1"/>
              </a:buClr>
              <a:buSzPct val="100000"/>
              <a:buFont typeface="Arial"/>
              <a:buChar char="•"/>
            </a:pPr>
            <a:r>
              <a:rPr lang="en-US" b="1"/>
              <a:t>Differential privacy:</a:t>
            </a:r>
            <a:r>
              <a:rPr lang="en-US"/>
              <a:t> </a:t>
            </a:r>
            <a:endParaRPr/>
          </a:p>
          <a:p>
            <a:pPr marL="742950" lvl="1" indent="-285750" algn="l" rtl="0">
              <a:lnSpc>
                <a:spcPct val="90000"/>
              </a:lnSpc>
              <a:spcBef>
                <a:spcPts val="500"/>
              </a:spcBef>
              <a:spcAft>
                <a:spcPts val="0"/>
              </a:spcAft>
              <a:buClr>
                <a:schemeClr val="dk1"/>
              </a:buClr>
              <a:buSzPct val="100000"/>
              <a:buChar char="o"/>
            </a:pPr>
            <a:r>
              <a:rPr lang="en-US" u="sng"/>
              <a:t>Differential privacy</a:t>
            </a:r>
            <a:r>
              <a:rPr lang="en-US"/>
              <a:t> is a technique of adding a controlled amount of randomness to data that prevents malicious parties from obtaining information about individuals.</a:t>
            </a:r>
            <a:endParaRPr/>
          </a:p>
          <a:p>
            <a:pPr marL="285750" lvl="0" indent="-121285" algn="l" rtl="0">
              <a:lnSpc>
                <a:spcPct val="90000"/>
              </a:lnSpc>
              <a:spcBef>
                <a:spcPts val="1000"/>
              </a:spcBef>
              <a:spcAft>
                <a:spcPts val="0"/>
              </a:spcAft>
              <a:buClr>
                <a:schemeClr val="dk1"/>
              </a:buClr>
              <a:buSzPct val="100000"/>
              <a:buFont typeface="Arial"/>
              <a:buNone/>
            </a:pPr>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7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88</a:t>
            </a:fld>
            <a:endParaRPr>
              <a:solidFill>
                <a:srgbClr val="000000"/>
              </a:solidFill>
            </a:endParaRPr>
          </a:p>
        </p:txBody>
      </p:sp>
      <p:sp>
        <p:nvSpPr>
          <p:cNvPr id="659" name="Google Shape;659;p77"/>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b="1"/>
              <a:t>Alternatives?</a:t>
            </a:r>
            <a:endParaRPr/>
          </a:p>
        </p:txBody>
      </p:sp>
      <p:sp>
        <p:nvSpPr>
          <p:cNvPr id="660" name="Google Shape;660;p77"/>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b="1"/>
              <a:t>AI/ML-backed methods</a:t>
            </a:r>
            <a:endParaRPr/>
          </a:p>
          <a:p>
            <a:pPr marL="285750" lvl="0" indent="-285750" algn="l" rtl="0">
              <a:lnSpc>
                <a:spcPct val="90000"/>
              </a:lnSpc>
              <a:spcBef>
                <a:spcPts val="1000"/>
              </a:spcBef>
              <a:spcAft>
                <a:spcPts val="0"/>
              </a:spcAft>
              <a:buClr>
                <a:schemeClr val="dk1"/>
              </a:buClr>
              <a:buSzPts val="2800"/>
              <a:buFont typeface="Arial"/>
              <a:buChar char="•"/>
            </a:pPr>
            <a:r>
              <a:rPr lang="en-US" b="1"/>
              <a:t>Synthetic data:</a:t>
            </a:r>
            <a:r>
              <a:rPr lang="en-US"/>
              <a:t> </a:t>
            </a:r>
            <a:endParaRPr/>
          </a:p>
          <a:p>
            <a:pPr marL="742950" lvl="1" indent="-285750" algn="l" rtl="0">
              <a:lnSpc>
                <a:spcPct val="90000"/>
              </a:lnSpc>
              <a:spcBef>
                <a:spcPts val="500"/>
              </a:spcBef>
              <a:spcAft>
                <a:spcPts val="0"/>
              </a:spcAft>
              <a:buClr>
                <a:schemeClr val="dk1"/>
              </a:buClr>
              <a:buSzPts val="2400"/>
              <a:buChar char="o"/>
            </a:pPr>
            <a:r>
              <a:rPr lang="en-US" u="sng"/>
              <a:t>Synthetic data</a:t>
            </a:r>
            <a:r>
              <a:rPr lang="en-US"/>
              <a:t> is data that is created artificially while preserving the important characteristics of real data.</a:t>
            </a:r>
            <a:endParaRPr/>
          </a:p>
          <a:p>
            <a:pPr marL="285750" lvl="0" indent="-285750" algn="l" rtl="0">
              <a:lnSpc>
                <a:spcPct val="90000"/>
              </a:lnSpc>
              <a:spcBef>
                <a:spcPts val="1000"/>
              </a:spcBef>
              <a:spcAft>
                <a:spcPts val="0"/>
              </a:spcAft>
              <a:buClr>
                <a:schemeClr val="dk1"/>
              </a:buClr>
              <a:buSzPts val="2800"/>
              <a:buFont typeface="Arial"/>
              <a:buChar char="•"/>
            </a:pPr>
            <a:r>
              <a:rPr lang="en-US" b="1"/>
              <a:t>Federated learning:</a:t>
            </a:r>
            <a:r>
              <a:rPr lang="en-US"/>
              <a:t> </a:t>
            </a:r>
            <a:endParaRPr/>
          </a:p>
          <a:p>
            <a:pPr marL="742950" lvl="1" indent="-285750" algn="l" rtl="0">
              <a:lnSpc>
                <a:spcPct val="90000"/>
              </a:lnSpc>
              <a:spcBef>
                <a:spcPts val="500"/>
              </a:spcBef>
              <a:spcAft>
                <a:spcPts val="0"/>
              </a:spcAft>
              <a:buClr>
                <a:schemeClr val="dk1"/>
              </a:buClr>
              <a:buSzPts val="2400"/>
              <a:buChar char="o"/>
            </a:pPr>
            <a:r>
              <a:rPr lang="en-US"/>
              <a:t>Federated learning is a machine learning approach that uses multiple local datasets without exchanging data.</a:t>
            </a:r>
            <a:endParaRPr/>
          </a:p>
          <a:p>
            <a:pPr marL="285750" lvl="0" indent="-107950" algn="l" rtl="0">
              <a:lnSpc>
                <a:spcPct val="90000"/>
              </a:lnSpc>
              <a:spcBef>
                <a:spcPts val="1000"/>
              </a:spcBef>
              <a:spcAft>
                <a:spcPts val="0"/>
              </a:spcAft>
              <a:buClr>
                <a:schemeClr val="dk1"/>
              </a:buClr>
              <a:buSzPts val="2800"/>
              <a:buFont typeface="Arial"/>
              <a:buNone/>
            </a:pPr>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7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89</a:t>
            </a:fld>
            <a:endParaRPr>
              <a:solidFill>
                <a:srgbClr val="000000"/>
              </a:solidFill>
            </a:endParaRPr>
          </a:p>
        </p:txBody>
      </p:sp>
      <p:sp>
        <p:nvSpPr>
          <p:cNvPr id="666" name="Google Shape;666;p78"/>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References sMPC</a:t>
            </a:r>
            <a:endParaRPr/>
          </a:p>
        </p:txBody>
      </p:sp>
      <p:sp>
        <p:nvSpPr>
          <p:cNvPr id="667" name="Google Shape;667;p78"/>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u="sng">
                <a:solidFill>
                  <a:schemeClr val="hlink"/>
                </a:solidFill>
                <a:hlinkClick r:id="rId3"/>
              </a:rPr>
              <a:t>https://medium.com/@keylesstech/a-beginners-guide-to-secure-multiparty-computation-dc3fb9365458</a:t>
            </a:r>
            <a:endParaRPr/>
          </a:p>
          <a:p>
            <a:pPr marL="285750" lvl="0" indent="-285750" algn="l" rtl="0">
              <a:lnSpc>
                <a:spcPct val="90000"/>
              </a:lnSpc>
              <a:spcBef>
                <a:spcPts val="1000"/>
              </a:spcBef>
              <a:spcAft>
                <a:spcPts val="0"/>
              </a:spcAft>
              <a:buClr>
                <a:schemeClr val="dk1"/>
              </a:buClr>
              <a:buSzPts val="2800"/>
              <a:buFont typeface="Arial"/>
              <a:buChar char="•"/>
            </a:pPr>
            <a:r>
              <a:rPr lang="en-US" u="sng">
                <a:solidFill>
                  <a:schemeClr val="hlink"/>
                </a:solidFill>
                <a:hlinkClick r:id="rId4"/>
              </a:rPr>
              <a:t>https://research.aimultiple.com/secure-multi-party-computation/</a:t>
            </a:r>
            <a:endParaRPr/>
          </a:p>
          <a:p>
            <a:pPr marL="285750" lvl="0" indent="-285750" algn="l" rtl="0">
              <a:lnSpc>
                <a:spcPct val="90000"/>
              </a:lnSpc>
              <a:spcBef>
                <a:spcPts val="1000"/>
              </a:spcBef>
              <a:spcAft>
                <a:spcPts val="0"/>
              </a:spcAft>
              <a:buClr>
                <a:schemeClr val="dk1"/>
              </a:buClr>
              <a:buSzPts val="2800"/>
              <a:buFont typeface="Arial"/>
              <a:buChar char="•"/>
            </a:pPr>
            <a:r>
              <a:rPr lang="en-US" u="sng">
                <a:solidFill>
                  <a:schemeClr val="hlink"/>
                </a:solidFill>
                <a:hlinkClick r:id="rId5"/>
              </a:rPr>
              <a:t>https://www.geeksforgeeks.org/what-is-secure-multiparty-computation/</a:t>
            </a:r>
            <a:endParaRPr/>
          </a:p>
          <a:p>
            <a:pPr marL="285750" lvl="0" indent="-285750" algn="l" rtl="0">
              <a:lnSpc>
                <a:spcPct val="90000"/>
              </a:lnSpc>
              <a:spcBef>
                <a:spcPts val="1000"/>
              </a:spcBef>
              <a:spcAft>
                <a:spcPts val="0"/>
              </a:spcAft>
              <a:buClr>
                <a:schemeClr val="dk1"/>
              </a:buClr>
              <a:buSzPts val="2800"/>
              <a:buFont typeface="Arial"/>
              <a:buChar char="•"/>
            </a:pPr>
            <a:r>
              <a:rPr lang="en-US" u="sng">
                <a:solidFill>
                  <a:schemeClr val="hlink"/>
                </a:solidFill>
                <a:hlinkClick r:id="rId6"/>
              </a:rPr>
              <a:t>What is Secure Multiparty Computation? - SMPC/MPC Explained | Inpher</a:t>
            </a:r>
            <a:endParaRPr/>
          </a:p>
          <a:p>
            <a:pPr marL="285750" lvl="0" indent="-107950" algn="l" rtl="0">
              <a:lnSpc>
                <a:spcPct val="90000"/>
              </a:lnSpc>
              <a:spcBef>
                <a:spcPts val="1000"/>
              </a:spcBef>
              <a:spcAft>
                <a:spcPts val="0"/>
              </a:spcAft>
              <a:buClr>
                <a:schemeClr val="dk1"/>
              </a:buClr>
              <a:buSzPts val="2800"/>
              <a:buFont typeface="Arial"/>
              <a:buNone/>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9</a:t>
            </a:fld>
            <a:endParaRPr>
              <a:solidFill>
                <a:srgbClr val="000000"/>
              </a:solidFill>
            </a:endParaRPr>
          </a:p>
        </p:txBody>
      </p:sp>
      <p:sp>
        <p:nvSpPr>
          <p:cNvPr id="156" name="Google Shape;156;p8"/>
          <p:cNvSpPr txBox="1">
            <a:spLocks noGrp="1"/>
          </p:cNvSpPr>
          <p:nvPr>
            <p:ph type="title"/>
          </p:nvPr>
        </p:nvSpPr>
        <p:spPr>
          <a:xfrm>
            <a:off x="817323" y="214817"/>
            <a:ext cx="8087686"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dirty="0"/>
              <a:t>Quantum key </a:t>
            </a:r>
            <a:r>
              <a:rPr lang="en-US" dirty="0" smtClean="0"/>
              <a:t>Data Exchange- QKD</a:t>
            </a:r>
            <a:endParaRPr dirty="0"/>
          </a:p>
        </p:txBody>
      </p:sp>
      <p:sp>
        <p:nvSpPr>
          <p:cNvPr id="157" name="Google Shape;157;p8"/>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77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a:t>The photons now travel across optical fiber from the polarizer toward the receiver, Bob. </a:t>
            </a:r>
            <a:endParaRPr/>
          </a:p>
          <a:p>
            <a:pPr marL="285750" lvl="0" indent="-285750" algn="l" rtl="0">
              <a:lnSpc>
                <a:spcPct val="90000"/>
              </a:lnSpc>
              <a:spcBef>
                <a:spcPts val="1000"/>
              </a:spcBef>
              <a:spcAft>
                <a:spcPts val="0"/>
              </a:spcAft>
              <a:buClr>
                <a:schemeClr val="dk1"/>
              </a:buClr>
              <a:buSzPct val="100000"/>
              <a:buFont typeface="Arial"/>
              <a:buChar char="•"/>
            </a:pPr>
            <a:r>
              <a:rPr lang="en-US"/>
              <a:t>This process uses a beam splitter </a:t>
            </a:r>
            <a:endParaRPr/>
          </a:p>
          <a:p>
            <a:pPr marL="285750" lvl="0" indent="-285750" algn="l" rtl="0">
              <a:lnSpc>
                <a:spcPct val="90000"/>
              </a:lnSpc>
              <a:spcBef>
                <a:spcPts val="1000"/>
              </a:spcBef>
              <a:spcAft>
                <a:spcPts val="0"/>
              </a:spcAft>
              <a:buClr>
                <a:schemeClr val="dk1"/>
              </a:buClr>
              <a:buSzPct val="100000"/>
              <a:buFont typeface="Arial"/>
              <a:buChar char="•"/>
            </a:pPr>
            <a:r>
              <a:rPr lang="en-US"/>
              <a:t>Beam splitter reads the polarization of each photon.</a:t>
            </a:r>
            <a:endParaRPr/>
          </a:p>
          <a:p>
            <a:pPr marL="285750" lvl="0" indent="-285750" algn="l" rtl="0">
              <a:lnSpc>
                <a:spcPct val="90000"/>
              </a:lnSpc>
              <a:spcBef>
                <a:spcPts val="1000"/>
              </a:spcBef>
              <a:spcAft>
                <a:spcPts val="0"/>
              </a:spcAft>
              <a:buClr>
                <a:schemeClr val="dk1"/>
              </a:buClr>
              <a:buSzPct val="100000"/>
              <a:buFont typeface="Arial"/>
              <a:buChar char="•"/>
            </a:pPr>
            <a:r>
              <a:rPr lang="en-US"/>
              <a:t>When receiving the photon key, Bob does not know the correct polarization of the photons, </a:t>
            </a:r>
            <a:endParaRPr/>
          </a:p>
          <a:p>
            <a:pPr marL="285750" lvl="0" indent="-285750" algn="l" rtl="0">
              <a:lnSpc>
                <a:spcPct val="90000"/>
              </a:lnSpc>
              <a:spcBef>
                <a:spcPts val="1000"/>
              </a:spcBef>
              <a:spcAft>
                <a:spcPts val="0"/>
              </a:spcAft>
              <a:buClr>
                <a:schemeClr val="dk1"/>
              </a:buClr>
              <a:buSzPct val="100000"/>
              <a:buFont typeface="Arial"/>
              <a:buChar char="•"/>
            </a:pPr>
            <a:r>
              <a:rPr lang="en-US"/>
              <a:t>so one polarization is chosen at random. </a:t>
            </a:r>
            <a:endParaRPr/>
          </a:p>
          <a:p>
            <a:pPr marL="285750" lvl="0" indent="-285750" algn="l" rtl="0">
              <a:lnSpc>
                <a:spcPct val="90000"/>
              </a:lnSpc>
              <a:spcBef>
                <a:spcPts val="1000"/>
              </a:spcBef>
              <a:spcAft>
                <a:spcPts val="0"/>
              </a:spcAft>
              <a:buClr>
                <a:schemeClr val="dk1"/>
              </a:buClr>
              <a:buSzPct val="100000"/>
              <a:buFont typeface="Arial"/>
              <a:buChar char="•"/>
            </a:pPr>
            <a:r>
              <a:rPr lang="en-US"/>
              <a:t>Alice now compares what Bob used to polarize the key and then lets Bob know which polarizer she used to send each photon. </a:t>
            </a:r>
            <a:endParaRPr/>
          </a:p>
          <a:p>
            <a:pPr marL="285750" lvl="0" indent="-285750" algn="l" rtl="0">
              <a:lnSpc>
                <a:spcPct val="90000"/>
              </a:lnSpc>
              <a:spcBef>
                <a:spcPts val="1000"/>
              </a:spcBef>
              <a:spcAft>
                <a:spcPts val="0"/>
              </a:spcAft>
              <a:buClr>
                <a:schemeClr val="dk1"/>
              </a:buClr>
              <a:buSzPct val="100000"/>
              <a:buFont typeface="Arial"/>
              <a:buChar char="•"/>
            </a:pPr>
            <a:r>
              <a:rPr lang="en-US"/>
              <a:t>Bob then confirms if he used the correct polarizer. </a:t>
            </a:r>
            <a:endParaRPr/>
          </a:p>
          <a:p>
            <a:pPr marL="285750" lvl="0" indent="-285750" algn="l" rtl="0">
              <a:lnSpc>
                <a:spcPct val="90000"/>
              </a:lnSpc>
              <a:spcBef>
                <a:spcPts val="1000"/>
              </a:spcBef>
              <a:spcAft>
                <a:spcPts val="0"/>
              </a:spcAft>
              <a:buClr>
                <a:schemeClr val="dk1"/>
              </a:buClr>
              <a:buSzPct val="100000"/>
              <a:buFont typeface="Arial"/>
              <a:buChar char="•"/>
            </a:pPr>
            <a:r>
              <a:rPr lang="en-US"/>
              <a:t>The photons read with the wrong splitter are then discarded, and the remaining sequence is considered the key.</a:t>
            </a:r>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90</a:t>
            </a:fld>
            <a:endParaRPr lang="en-US"/>
          </a:p>
        </p:txBody>
      </p:sp>
      <p:sp>
        <p:nvSpPr>
          <p:cNvPr id="3" name="Title 2"/>
          <p:cNvSpPr>
            <a:spLocks noGrp="1"/>
          </p:cNvSpPr>
          <p:nvPr>
            <p:ph type="title"/>
          </p:nvPr>
        </p:nvSpPr>
        <p:spPr/>
        <p:txBody>
          <a:bodyPr/>
          <a:lstStyle/>
          <a:p>
            <a:r>
              <a:rPr lang="en-IN" dirty="0" smtClean="0"/>
              <a:t>Let’s revise..</a:t>
            </a:r>
            <a:endParaRPr lang="en-IN" dirty="0"/>
          </a:p>
        </p:txBody>
      </p:sp>
      <p:sp>
        <p:nvSpPr>
          <p:cNvPr id="4" name="Text Placeholder 3"/>
          <p:cNvSpPr>
            <a:spLocks noGrp="1"/>
          </p:cNvSpPr>
          <p:nvPr>
            <p:ph type="body" idx="1"/>
          </p:nvPr>
        </p:nvSpPr>
        <p:spPr/>
        <p:txBody>
          <a:bodyPr/>
          <a:lstStyle/>
          <a:p>
            <a:pPr marL="50800" indent="0">
              <a:buNone/>
            </a:pPr>
            <a:r>
              <a:rPr lang="en-US" dirty="0" smtClean="0"/>
              <a:t>A </a:t>
            </a:r>
            <a:r>
              <a:rPr lang="en-US" dirty="0"/>
              <a:t>hospital wants to send patient medical records securely to a research center. They use a quantum communication channel to distribute encryption keys, ensuring that if anyone tries to intercept the key, the transmission is immediately disturbed and detected</a:t>
            </a:r>
            <a:r>
              <a:rPr lang="en-US" dirty="0" smtClean="0"/>
              <a:t>.</a:t>
            </a:r>
          </a:p>
          <a:p>
            <a:endParaRPr lang="en-US" dirty="0"/>
          </a:p>
          <a:p>
            <a:pPr marL="50800" indent="0">
              <a:buNone/>
            </a:pPr>
            <a:r>
              <a:rPr lang="en-US" dirty="0"/>
              <a:t/>
            </a:r>
            <a:br>
              <a:rPr lang="en-US" dirty="0"/>
            </a:br>
            <a:r>
              <a:rPr lang="en-US" dirty="0"/>
              <a:t>👉 </a:t>
            </a:r>
            <a:r>
              <a:rPr lang="en-US" i="1" dirty="0"/>
              <a:t>Which encryption technique is being used?</a:t>
            </a:r>
            <a:endParaRPr lang="en-IN" dirty="0"/>
          </a:p>
        </p:txBody>
      </p:sp>
    </p:spTree>
    <p:extLst>
      <p:ext uri="{BB962C8B-B14F-4D97-AF65-F5344CB8AC3E}">
        <p14:creationId xmlns:p14="http://schemas.microsoft.com/office/powerpoint/2010/main" val="18376143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91</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lstStyle/>
          <a:p>
            <a:pPr marL="50800" indent="0">
              <a:buNone/>
            </a:pPr>
            <a:r>
              <a:rPr lang="en-US" dirty="0"/>
              <a:t>Multiple banks want to assess the total credit exposure of shared clients to prevent loan defaults. They jointly compute the total while keeping each bank’s individual client data confidential</a:t>
            </a:r>
            <a:r>
              <a:rPr lang="en-US" dirty="0" smtClean="0"/>
              <a:t>.</a:t>
            </a:r>
          </a:p>
          <a:p>
            <a:pPr marL="50800" indent="0">
              <a:buNone/>
            </a:pPr>
            <a:r>
              <a:rPr lang="en-US" dirty="0"/>
              <a:t/>
            </a:r>
            <a:br>
              <a:rPr lang="en-US" dirty="0"/>
            </a:br>
            <a:r>
              <a:rPr lang="en-US" dirty="0"/>
              <a:t>👉 </a:t>
            </a:r>
            <a:r>
              <a:rPr lang="en-US" i="1" dirty="0"/>
              <a:t>Which technique is being used?</a:t>
            </a:r>
            <a:endParaRPr lang="en-IN" dirty="0"/>
          </a:p>
        </p:txBody>
      </p:sp>
    </p:spTree>
    <p:extLst>
      <p:ext uri="{BB962C8B-B14F-4D97-AF65-F5344CB8AC3E}">
        <p14:creationId xmlns:p14="http://schemas.microsoft.com/office/powerpoint/2010/main" val="11788530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92</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lstStyle/>
          <a:p>
            <a:pPr marL="50800" indent="0">
              <a:buNone/>
            </a:pPr>
            <a:r>
              <a:rPr lang="en-US" dirty="0" smtClean="0"/>
              <a:t>A </a:t>
            </a:r>
            <a:r>
              <a:rPr lang="en-US" dirty="0"/>
              <a:t>bank allows an analytics company to run computations on its customers’ encrypted financial data to detect fraud patterns — without ever revealing the raw data to the company. The results are decrypted only by the bank</a:t>
            </a:r>
            <a:r>
              <a:rPr lang="en-US" dirty="0" smtClean="0"/>
              <a:t>.</a:t>
            </a:r>
          </a:p>
          <a:p>
            <a:pPr marL="50800" indent="0">
              <a:buNone/>
            </a:pPr>
            <a:endParaRPr lang="en-US" dirty="0"/>
          </a:p>
          <a:p>
            <a:pPr marL="50800" indent="0">
              <a:buNone/>
            </a:pPr>
            <a:endParaRPr lang="en-US" dirty="0" smtClean="0"/>
          </a:p>
          <a:p>
            <a:pPr marL="50800" indent="0">
              <a:buNone/>
            </a:pPr>
            <a:r>
              <a:rPr lang="en-US" dirty="0"/>
              <a:t/>
            </a:r>
            <a:br>
              <a:rPr lang="en-US" dirty="0"/>
            </a:br>
            <a:r>
              <a:rPr lang="en-US" dirty="0"/>
              <a:t>👉 </a:t>
            </a:r>
            <a:r>
              <a:rPr lang="en-US" i="1" dirty="0"/>
              <a:t>Which encryption technique is being used?</a:t>
            </a:r>
            <a:endParaRPr lang="en-US" dirty="0"/>
          </a:p>
          <a:p>
            <a:pPr marL="50800" indent="0">
              <a:buNone/>
            </a:pPr>
            <a:endParaRPr lang="en-IN" dirty="0"/>
          </a:p>
        </p:txBody>
      </p:sp>
    </p:spTree>
    <p:extLst>
      <p:ext uri="{BB962C8B-B14F-4D97-AF65-F5344CB8AC3E}">
        <p14:creationId xmlns:p14="http://schemas.microsoft.com/office/powerpoint/2010/main" val="10411827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93</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lstStyle/>
          <a:p>
            <a:pPr marL="50800" indent="0">
              <a:buNone/>
            </a:pPr>
            <a:r>
              <a:rPr lang="en-US" dirty="0"/>
              <a:t>Competing hospitals collaborate to find common patients for clinical research. They perform the matching process without revealing any hospital’s full patient list to the others</a:t>
            </a:r>
            <a:r>
              <a:rPr lang="en-US" dirty="0" smtClean="0"/>
              <a:t>.</a:t>
            </a:r>
          </a:p>
          <a:p>
            <a:pPr marL="50800" indent="0">
              <a:buNone/>
            </a:pPr>
            <a:endParaRPr lang="en-US" dirty="0"/>
          </a:p>
          <a:p>
            <a:pPr marL="50800" indent="0">
              <a:buNone/>
            </a:pPr>
            <a:r>
              <a:rPr lang="en-US" dirty="0"/>
              <a:t/>
            </a:r>
            <a:br>
              <a:rPr lang="en-US" dirty="0"/>
            </a:br>
            <a:r>
              <a:rPr lang="en-US" dirty="0"/>
              <a:t>👉 </a:t>
            </a:r>
            <a:r>
              <a:rPr lang="en-US" i="1" dirty="0"/>
              <a:t>Which technique is being used?</a:t>
            </a:r>
            <a:endParaRPr lang="en-IN" dirty="0"/>
          </a:p>
        </p:txBody>
      </p:sp>
    </p:spTree>
    <p:extLst>
      <p:ext uri="{BB962C8B-B14F-4D97-AF65-F5344CB8AC3E}">
        <p14:creationId xmlns:p14="http://schemas.microsoft.com/office/powerpoint/2010/main" val="22103283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94</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lstStyle/>
          <a:p>
            <a:pPr marL="50800" indent="0">
              <a:buNone/>
            </a:pPr>
            <a:r>
              <a:rPr lang="en-US" dirty="0" smtClean="0"/>
              <a:t> </a:t>
            </a:r>
            <a:r>
              <a:rPr lang="en-US" dirty="0"/>
              <a:t>Two government agencies share classified data over a network. They rely on </a:t>
            </a:r>
            <a:r>
              <a:rPr lang="en-US" dirty="0" smtClean="0"/>
              <a:t>some principles to </a:t>
            </a:r>
            <a:r>
              <a:rPr lang="en-US" dirty="0"/>
              <a:t>ensure that eavesdropping attempts can’t go unnoticed when exchanging encryption keys</a:t>
            </a:r>
            <a:r>
              <a:rPr lang="en-US" dirty="0" smtClean="0"/>
              <a:t>.</a:t>
            </a:r>
          </a:p>
          <a:p>
            <a:pPr marL="50800" indent="0">
              <a:buNone/>
            </a:pPr>
            <a:r>
              <a:rPr lang="en-US" dirty="0"/>
              <a:t/>
            </a:r>
            <a:br>
              <a:rPr lang="en-US" dirty="0"/>
            </a:br>
            <a:r>
              <a:rPr lang="en-US" dirty="0"/>
              <a:t>👉 </a:t>
            </a:r>
            <a:r>
              <a:rPr lang="en-US" i="1" dirty="0"/>
              <a:t>Which encryption technique is being used?</a:t>
            </a:r>
            <a:endParaRPr lang="en-US" dirty="0"/>
          </a:p>
          <a:p>
            <a:endParaRPr lang="en-IN" dirty="0"/>
          </a:p>
        </p:txBody>
      </p:sp>
    </p:spTree>
    <p:extLst>
      <p:ext uri="{BB962C8B-B14F-4D97-AF65-F5344CB8AC3E}">
        <p14:creationId xmlns:p14="http://schemas.microsoft.com/office/powerpoint/2010/main" val="2016599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95</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lstStyle/>
          <a:p>
            <a:pPr marL="50800" indent="0">
              <a:buNone/>
            </a:pPr>
            <a:r>
              <a:rPr lang="en-US" dirty="0"/>
              <a:t>A cloud service provider performs machine learning on data uploaded by users, but the data always remains encrypted — even during processing. The provider never accesses or decrypts the original data</a:t>
            </a:r>
            <a:r>
              <a:rPr lang="en-US" dirty="0" smtClean="0"/>
              <a:t>.</a:t>
            </a:r>
          </a:p>
          <a:p>
            <a:pPr marL="50800" indent="0">
              <a:buNone/>
            </a:pPr>
            <a:r>
              <a:rPr lang="en-US" dirty="0"/>
              <a:t/>
            </a:r>
            <a:br>
              <a:rPr lang="en-US" dirty="0"/>
            </a:br>
            <a:r>
              <a:rPr lang="en-US" dirty="0"/>
              <a:t>👉 </a:t>
            </a:r>
            <a:r>
              <a:rPr lang="en-US" i="1" dirty="0"/>
              <a:t>Which encryption technique is being used?</a:t>
            </a:r>
            <a:endParaRPr lang="en-IN" dirty="0"/>
          </a:p>
        </p:txBody>
      </p:sp>
    </p:spTree>
    <p:extLst>
      <p:ext uri="{BB962C8B-B14F-4D97-AF65-F5344CB8AC3E}">
        <p14:creationId xmlns:p14="http://schemas.microsoft.com/office/powerpoint/2010/main" val="23845429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96</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lstStyle/>
          <a:p>
            <a:pPr marL="50800" indent="0">
              <a:buNone/>
            </a:pPr>
            <a:r>
              <a:rPr lang="en-US" dirty="0"/>
              <a:t>Several insurance companies want to calculate the average claim amount across all their customers. They agree to run a joint computation where each company inputs its data privately, and only the final average is revealed — not any company’s individual data</a:t>
            </a:r>
            <a:r>
              <a:rPr lang="en-US" dirty="0" smtClean="0"/>
              <a:t>.</a:t>
            </a:r>
          </a:p>
          <a:p>
            <a:pPr marL="50800" indent="0">
              <a:buNone/>
            </a:pPr>
            <a:endParaRPr lang="en-US" dirty="0"/>
          </a:p>
          <a:p>
            <a:pPr marL="50800" indent="0">
              <a:buNone/>
            </a:pPr>
            <a:r>
              <a:rPr lang="en-US" dirty="0"/>
              <a:t/>
            </a:r>
            <a:br>
              <a:rPr lang="en-US" dirty="0"/>
            </a:br>
            <a:r>
              <a:rPr lang="en-US" dirty="0"/>
              <a:t>👉 </a:t>
            </a:r>
            <a:r>
              <a:rPr lang="en-US" i="1" dirty="0"/>
              <a:t>Which technique is being used?</a:t>
            </a:r>
            <a:endParaRPr lang="en-US" dirty="0"/>
          </a:p>
          <a:p>
            <a:pPr marL="50800" indent="0">
              <a:buNone/>
            </a:pPr>
            <a:endParaRPr lang="en-IN" dirty="0"/>
          </a:p>
        </p:txBody>
      </p:sp>
    </p:spTree>
    <p:extLst>
      <p:ext uri="{BB962C8B-B14F-4D97-AF65-F5344CB8AC3E}">
        <p14:creationId xmlns:p14="http://schemas.microsoft.com/office/powerpoint/2010/main" val="31180225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7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C00000"/>
              </a:buClr>
              <a:buSzPts val="6000"/>
              <a:buFont typeface="Marcellus"/>
              <a:buNone/>
            </a:pPr>
            <a:r>
              <a:rPr lang="en-US" dirty="0">
                <a:solidFill>
                  <a:srgbClr val="C00000"/>
                </a:solidFill>
                <a:latin typeface="Marcellus"/>
                <a:ea typeface="Marcellus"/>
                <a:cs typeface="Marcellus"/>
                <a:sym typeface="Marcellus"/>
              </a:rPr>
              <a:t>Zero knowledge </a:t>
            </a:r>
            <a:r>
              <a:rPr lang="en-US" dirty="0" smtClean="0">
                <a:solidFill>
                  <a:srgbClr val="C00000"/>
                </a:solidFill>
                <a:latin typeface="Marcellus"/>
                <a:ea typeface="Marcellus"/>
                <a:cs typeface="Marcellus"/>
                <a:sym typeface="Marcellus"/>
              </a:rPr>
              <a:t>Proofs(ZKP)</a:t>
            </a:r>
            <a:endParaRPr dirty="0">
              <a:solidFill>
                <a:srgbClr val="C00000"/>
              </a:solidFill>
              <a:latin typeface="Marcellus"/>
              <a:ea typeface="Marcellus"/>
              <a:cs typeface="Marcellus"/>
              <a:sym typeface="Marcellus"/>
            </a:endParaRPr>
          </a:p>
        </p:txBody>
      </p:sp>
      <p:sp>
        <p:nvSpPr>
          <p:cNvPr id="673" name="Google Shape;673;p79"/>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888888"/>
              </a:buClr>
              <a:buSzPts val="2400"/>
              <a:buNone/>
            </a:pPr>
            <a:endParaRPr/>
          </a:p>
        </p:txBody>
      </p:sp>
      <p:sp>
        <p:nvSpPr>
          <p:cNvPr id="674" name="Google Shape;674;p7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97</a:t>
            </a:fld>
            <a:endParaRPr>
              <a:solidFill>
                <a:srgbClr val="000000"/>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80"/>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98</a:t>
            </a:fld>
            <a:endParaRPr>
              <a:solidFill>
                <a:srgbClr val="000000"/>
              </a:solidFill>
            </a:endParaRPr>
          </a:p>
        </p:txBody>
      </p:sp>
      <p:sp>
        <p:nvSpPr>
          <p:cNvPr id="2" name="Title 1"/>
          <p:cNvSpPr>
            <a:spLocks noGrp="1"/>
          </p:cNvSpPr>
          <p:nvPr>
            <p:ph type="title"/>
          </p:nvPr>
        </p:nvSpPr>
        <p:spPr/>
        <p:txBody>
          <a:bodyPr/>
          <a:lstStyle/>
          <a:p>
            <a:r>
              <a:rPr lang="en-US" dirty="0">
                <a:solidFill>
                  <a:srgbClr val="C00000"/>
                </a:solidFill>
              </a:rPr>
              <a:t>Zero knowledge Proofs</a:t>
            </a:r>
            <a:endParaRPr lang="en-IN" dirty="0"/>
          </a:p>
        </p:txBody>
      </p:sp>
      <p:sp>
        <p:nvSpPr>
          <p:cNvPr id="3" name="Text Placeholder 2"/>
          <p:cNvSpPr>
            <a:spLocks noGrp="1"/>
          </p:cNvSpPr>
          <p:nvPr>
            <p:ph type="body" idx="1"/>
          </p:nvPr>
        </p:nvSpPr>
        <p:spPr>
          <a:xfrm>
            <a:off x="668832" y="1023293"/>
            <a:ext cx="8229600" cy="5076171"/>
          </a:xfrm>
        </p:spPr>
        <p:txBody>
          <a:bodyPr>
            <a:normAutofit fontScale="85000" lnSpcReduction="20000"/>
          </a:bodyPr>
          <a:lstStyle/>
          <a:p>
            <a:r>
              <a:rPr lang="en-US" dirty="0" smtClean="0"/>
              <a:t>A</a:t>
            </a:r>
            <a:r>
              <a:rPr lang="en-US" dirty="0"/>
              <a:t> </a:t>
            </a:r>
            <a:r>
              <a:rPr lang="en-US" b="1" dirty="0"/>
              <a:t>zero-knowledge proof</a:t>
            </a:r>
            <a:r>
              <a:rPr lang="en-US" dirty="0"/>
              <a:t> or </a:t>
            </a:r>
            <a:r>
              <a:rPr lang="en-US" b="1" dirty="0"/>
              <a:t>zero-knowledge protocol</a:t>
            </a:r>
            <a:r>
              <a:rPr lang="en-US" dirty="0"/>
              <a:t> is a method by which one party (the prover) can prove to another party (the verifier) that a given statement is true </a:t>
            </a:r>
            <a:endParaRPr lang="en-US" dirty="0" smtClean="0"/>
          </a:p>
          <a:p>
            <a:r>
              <a:rPr lang="en-US" dirty="0" smtClean="0"/>
              <a:t>while </a:t>
            </a:r>
            <a:r>
              <a:rPr lang="en-US" dirty="0"/>
              <a:t>the prover avoids conveying any additional information apart from the fact that the statement is indeed true. </a:t>
            </a:r>
            <a:endParaRPr lang="en-US" dirty="0" smtClean="0"/>
          </a:p>
          <a:p>
            <a:r>
              <a:rPr lang="en-US" dirty="0" smtClean="0"/>
              <a:t>The </a:t>
            </a:r>
            <a:r>
              <a:rPr lang="en-US" dirty="0"/>
              <a:t>essence of zero-knowledge proofs is that it is trivial to prove that one possesses knowledge of certain information by simply revealing it; </a:t>
            </a:r>
            <a:endParaRPr lang="en-US" dirty="0" smtClean="0"/>
          </a:p>
          <a:p>
            <a:r>
              <a:rPr lang="en-US" dirty="0" smtClean="0"/>
              <a:t>The challenge </a:t>
            </a:r>
            <a:r>
              <a:rPr lang="en-US" dirty="0"/>
              <a:t>is to prove such possession without revealing the information itself or any additional information</a:t>
            </a:r>
            <a:r>
              <a:rPr lang="en-US" dirty="0" smtClean="0"/>
              <a:t>.</a:t>
            </a:r>
          </a:p>
          <a:p>
            <a:r>
              <a:rPr lang="en-US" dirty="0">
                <a:solidFill>
                  <a:schemeClr val="accent5"/>
                </a:solidFill>
              </a:rPr>
              <a:t>A </a:t>
            </a:r>
            <a:r>
              <a:rPr lang="en-US" i="1" dirty="0">
                <a:solidFill>
                  <a:schemeClr val="accent5"/>
                </a:solidFill>
              </a:rPr>
              <a:t>zero-knowledge proof of knowledge</a:t>
            </a:r>
            <a:r>
              <a:rPr lang="en-US" dirty="0">
                <a:solidFill>
                  <a:schemeClr val="accent5"/>
                </a:solidFill>
              </a:rPr>
              <a:t> is a special case when the statement consists </a:t>
            </a:r>
            <a:r>
              <a:rPr lang="en-US" i="1" dirty="0">
                <a:solidFill>
                  <a:schemeClr val="accent5"/>
                </a:solidFill>
              </a:rPr>
              <a:t>only</a:t>
            </a:r>
            <a:r>
              <a:rPr lang="en-US" dirty="0">
                <a:solidFill>
                  <a:schemeClr val="accent5"/>
                </a:solidFill>
              </a:rPr>
              <a:t> of the fact that the prover possesses the secret information</a:t>
            </a:r>
            <a:r>
              <a:rPr lang="en-US" dirty="0" smtClean="0">
                <a:solidFill>
                  <a:schemeClr val="accent5"/>
                </a:solidFill>
              </a:rPr>
              <a:t>.</a:t>
            </a:r>
            <a:endParaRPr lang="en-US" dirty="0">
              <a:solidFill>
                <a:schemeClr val="accent5"/>
              </a:solidFil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99</a:t>
            </a:fld>
            <a:endParaRPr lang="en-US"/>
          </a:p>
        </p:txBody>
      </p:sp>
      <p:sp>
        <p:nvSpPr>
          <p:cNvPr id="3" name="Title 2"/>
          <p:cNvSpPr>
            <a:spLocks noGrp="1"/>
          </p:cNvSpPr>
          <p:nvPr>
            <p:ph type="title"/>
          </p:nvPr>
        </p:nvSpPr>
        <p:spPr/>
        <p:txBody>
          <a:bodyPr/>
          <a:lstStyle/>
          <a:p>
            <a:r>
              <a:rPr lang="en-US" dirty="0">
                <a:solidFill>
                  <a:srgbClr val="C00000"/>
                </a:solidFill>
              </a:rPr>
              <a:t>Zero knowledge Proofs</a:t>
            </a:r>
            <a:endParaRPr lang="en-IN" dirty="0"/>
          </a:p>
        </p:txBody>
      </p:sp>
      <p:sp>
        <p:nvSpPr>
          <p:cNvPr id="4" name="Text Placeholder 3"/>
          <p:cNvSpPr>
            <a:spLocks noGrp="1"/>
          </p:cNvSpPr>
          <p:nvPr>
            <p:ph type="body" idx="1"/>
          </p:nvPr>
        </p:nvSpPr>
        <p:spPr/>
        <p:txBody>
          <a:bodyPr>
            <a:normAutofit/>
          </a:bodyPr>
          <a:lstStyle/>
          <a:p>
            <a:r>
              <a:rPr lang="en-US" dirty="0" smtClean="0"/>
              <a:t>The </a:t>
            </a:r>
            <a:r>
              <a:rPr lang="en-US" dirty="0"/>
              <a:t>statement being proved must include the assertion that the prover has such knowledge, </a:t>
            </a:r>
            <a:endParaRPr lang="en-US" dirty="0" smtClean="0"/>
          </a:p>
          <a:p>
            <a:r>
              <a:rPr lang="en-US" dirty="0" smtClean="0"/>
              <a:t>but cannot include </a:t>
            </a:r>
            <a:r>
              <a:rPr lang="en-US" dirty="0"/>
              <a:t>or </a:t>
            </a:r>
            <a:r>
              <a:rPr lang="en-US" dirty="0" smtClean="0"/>
              <a:t>transmit </a:t>
            </a:r>
            <a:r>
              <a:rPr lang="en-US" dirty="0"/>
              <a:t>the knowledge itself in the assertion. </a:t>
            </a:r>
            <a:endParaRPr lang="en-US" dirty="0" smtClean="0"/>
          </a:p>
          <a:p>
            <a:r>
              <a:rPr lang="en-US" dirty="0" smtClean="0"/>
              <a:t>Otherwise</a:t>
            </a:r>
            <a:r>
              <a:rPr lang="en-US" dirty="0"/>
              <a:t>, the statement would not be proved in zero-knowledge because it provides the verifier with additional information about the statement by the end of the protocol. </a:t>
            </a:r>
            <a:endParaRPr lang="en-US" dirty="0" smtClean="0"/>
          </a:p>
          <a:p>
            <a:endParaRPr lang="en-IN" dirty="0"/>
          </a:p>
        </p:txBody>
      </p:sp>
    </p:spTree>
    <p:extLst>
      <p:ext uri="{BB962C8B-B14F-4D97-AF65-F5344CB8AC3E}">
        <p14:creationId xmlns:p14="http://schemas.microsoft.com/office/powerpoint/2010/main" val="3784957960"/>
      </p:ext>
    </p:extLst>
  </p:cSld>
  <p:clrMapOvr>
    <a:masterClrMapping/>
  </p:clrMapOvr>
  <p:timing>
    <p:tnLst>
      <p:par>
        <p:cTn id="1" dur="indefinite" restart="never" nodeType="tmRoot"/>
      </p:par>
    </p:tnLst>
  </p:timing>
</p:sld>
</file>

<file path=ppt/theme/theme1.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35921</TotalTime>
  <Words>10681</Words>
  <Application>Microsoft Office PowerPoint</Application>
  <PresentationFormat>On-screen Show (4:3)</PresentationFormat>
  <Paragraphs>1311</Paragraphs>
  <Slides>197</Slides>
  <Notes>76</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197</vt:i4>
      </vt:variant>
    </vt:vector>
  </HeadingPairs>
  <TitlesOfParts>
    <vt:vector size="207" baseType="lpstr">
      <vt:lpstr>Arial</vt:lpstr>
      <vt:lpstr>Courier New</vt:lpstr>
      <vt:lpstr>Marcellus</vt:lpstr>
      <vt:lpstr>Fira Sans</vt:lpstr>
      <vt:lpstr>Noto Sans Symbols</vt:lpstr>
      <vt:lpstr>Arial Unicode MS</vt:lpstr>
      <vt:lpstr>Wingdings</vt:lpstr>
      <vt:lpstr>Times New Roman</vt:lpstr>
      <vt:lpstr>Calibri</vt:lpstr>
      <vt:lpstr>2_Custom Design</vt:lpstr>
      <vt:lpstr>Modern Cryptography</vt:lpstr>
      <vt:lpstr>Outline</vt:lpstr>
      <vt:lpstr>Quantum cryptography</vt:lpstr>
      <vt:lpstr>Quantum mechanics behind Quantum cryptography</vt:lpstr>
      <vt:lpstr>Basics</vt:lpstr>
      <vt:lpstr>Result?</vt:lpstr>
      <vt:lpstr>How it works?</vt:lpstr>
      <vt:lpstr>Quantum key Data Exchange- QKD</vt:lpstr>
      <vt:lpstr>Quantum key Data Exchange- QKD</vt:lpstr>
      <vt:lpstr>What if there is an Eavesdropper?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it works?</vt:lpstr>
      <vt:lpstr>Advantages </vt:lpstr>
      <vt:lpstr>Limitations of quantum cryptography </vt:lpstr>
      <vt:lpstr>successful implementations </vt:lpstr>
      <vt:lpstr>Differences between traditional cryptography and quantum cryptography</vt:lpstr>
      <vt:lpstr>Applications</vt:lpstr>
      <vt:lpstr>Applications</vt:lpstr>
      <vt:lpstr>Applications</vt:lpstr>
      <vt:lpstr>Google Q &amp; A</vt:lpstr>
      <vt:lpstr>Google Q &amp; A</vt:lpstr>
      <vt:lpstr>References</vt:lpstr>
      <vt:lpstr>Homomorphic Encryption</vt:lpstr>
      <vt:lpstr>Example </vt:lpstr>
      <vt:lpstr>Solution</vt:lpstr>
      <vt:lpstr>Confused?</vt:lpstr>
      <vt:lpstr>Step 1: Encryption Before Uploading</vt:lpstr>
      <vt:lpstr>Step 2: Computation on Encrypted Data</vt:lpstr>
      <vt:lpstr>Step 3: Decryption by the Client </vt:lpstr>
      <vt:lpstr>Why This Works?</vt:lpstr>
      <vt:lpstr>Homomorphic Encryption</vt:lpstr>
      <vt:lpstr>Homomorphic Encryption</vt:lpstr>
      <vt:lpstr>Homomorphic Encryption</vt:lpstr>
      <vt:lpstr>Types of Homomorphic Encryption</vt:lpstr>
      <vt:lpstr>Reading: Types of Homomorphic Encryption</vt:lpstr>
      <vt:lpstr>Additive Vs multiplicative  homomorphism</vt:lpstr>
      <vt:lpstr>Additive homomorphism </vt:lpstr>
      <vt:lpstr>Multiplicative homomorphism(RSA)</vt:lpstr>
      <vt:lpstr>Try this..</vt:lpstr>
      <vt:lpstr>Standardization </vt:lpstr>
      <vt:lpstr>Google Q &amp; A</vt:lpstr>
      <vt:lpstr>Advantages of homomorphic encryption</vt:lpstr>
      <vt:lpstr>Limitations of Fully Homomorphic Encryption</vt:lpstr>
      <vt:lpstr>Implementations of Fully Homomorphic Encryption</vt:lpstr>
      <vt:lpstr>Reading assignment</vt:lpstr>
      <vt:lpstr>References </vt:lpstr>
      <vt:lpstr>Secure Multi-Party Computation (MPC)</vt:lpstr>
      <vt:lpstr>Multiparty Computation</vt:lpstr>
      <vt:lpstr>How do three millionaires prove who is the richest without revealing each other’s net-worth?</vt:lpstr>
      <vt:lpstr>PowerPoint Presentation</vt:lpstr>
      <vt:lpstr>Secure multi-party computation (multi-party computation, SMPC, or MPC)</vt:lpstr>
      <vt:lpstr>Another example</vt:lpstr>
      <vt:lpstr>Another example</vt:lpstr>
      <vt:lpstr>PowerPoint Presentation</vt:lpstr>
      <vt:lpstr>PowerPoint Presentation</vt:lpstr>
      <vt:lpstr>Reading:</vt:lpstr>
      <vt:lpstr>PowerPoint Presentation</vt:lpstr>
      <vt:lpstr>PowerPoint Presentation</vt:lpstr>
      <vt:lpstr>Scenario: Collaborative Fraud Detection Across Banks</vt:lpstr>
      <vt:lpstr>Scenario: Collaborative Fraud Detection Across Banks</vt:lpstr>
      <vt:lpstr>Why MPC is Perfect Here</vt:lpstr>
      <vt:lpstr>Medical Research Across Hospitals (Without Sharing Patient Data)</vt:lpstr>
      <vt:lpstr>Private Market Analysis Between Competitors</vt:lpstr>
      <vt:lpstr>Private Voting or Bidding Systems</vt:lpstr>
      <vt:lpstr>Genomic Data Collaboration</vt:lpstr>
      <vt:lpstr>Tax Fraud Detection Across Borders</vt:lpstr>
      <vt:lpstr>Techniques- Self exploration</vt:lpstr>
      <vt:lpstr>Reading: Techniques</vt:lpstr>
      <vt:lpstr>Reading: Techniques</vt:lpstr>
      <vt:lpstr>Reading: Techniques</vt:lpstr>
      <vt:lpstr>Reading: Techniques</vt:lpstr>
      <vt:lpstr>Properties of secure multi-party computation </vt:lpstr>
      <vt:lpstr>Advantages?</vt:lpstr>
      <vt:lpstr>Advantages?</vt:lpstr>
      <vt:lpstr>Disadvantages?</vt:lpstr>
      <vt:lpstr>Summary</vt:lpstr>
      <vt:lpstr>Summary</vt:lpstr>
      <vt:lpstr>Why is it called privacy-preserving computation?</vt:lpstr>
      <vt:lpstr>Alternatives?</vt:lpstr>
      <vt:lpstr>Alternatives?</vt:lpstr>
      <vt:lpstr>References sMPC</vt:lpstr>
      <vt:lpstr>Let’s revise..</vt:lpstr>
      <vt:lpstr>PowerPoint Presentation</vt:lpstr>
      <vt:lpstr>PowerPoint Presentation</vt:lpstr>
      <vt:lpstr>PowerPoint Presentation</vt:lpstr>
      <vt:lpstr>PowerPoint Presentation</vt:lpstr>
      <vt:lpstr>PowerPoint Presentation</vt:lpstr>
      <vt:lpstr>PowerPoint Presentation</vt:lpstr>
      <vt:lpstr>Zero knowledge Proofs(ZKP)</vt:lpstr>
      <vt:lpstr>Zero knowledge Proofs</vt:lpstr>
      <vt:lpstr>Zero knowledge Proofs</vt:lpstr>
      <vt:lpstr>Abstract examples- The Ali Baba cave </vt:lpstr>
      <vt:lpstr>Abstract examples- The Ali Baba cave </vt:lpstr>
      <vt:lpstr>Analysis- how many times peggy may win? </vt:lpstr>
      <vt:lpstr>Analysis- How Peggy and Victor convince others?</vt:lpstr>
      <vt:lpstr>Abstract example - Two balls and the colour-blind friend</vt:lpstr>
      <vt:lpstr>The proof system..</vt:lpstr>
      <vt:lpstr>Two balls and the colour-blind friend… Contd..</vt:lpstr>
      <vt:lpstr>Abstract example - Finding Waldo</vt:lpstr>
      <vt:lpstr>PowerPoint Presentation</vt:lpstr>
      <vt:lpstr>Properties of zero-knowledge proof</vt:lpstr>
      <vt:lpstr>Reading:Types of Zero Knowledge Proof </vt:lpstr>
      <vt:lpstr>What problem does a zero-knowledge proof best solve? </vt:lpstr>
      <vt:lpstr>Applications</vt:lpstr>
      <vt:lpstr>Applications</vt:lpstr>
      <vt:lpstr>Applications </vt:lpstr>
      <vt:lpstr>Applications</vt:lpstr>
      <vt:lpstr>Applications</vt:lpstr>
      <vt:lpstr>PowerPoint Presentation</vt:lpstr>
      <vt:lpstr>References </vt:lpstr>
      <vt:lpstr>Cryptographic Obfuscation</vt:lpstr>
      <vt:lpstr>A real life example 1: Obfuscation and SolarWinds</vt:lpstr>
      <vt:lpstr>PowerPoint Presentation</vt:lpstr>
      <vt:lpstr>Obfuscation</vt:lpstr>
      <vt:lpstr>Obfuscation</vt:lpstr>
      <vt:lpstr>Security Goals Achieved by Cryptographic Obfuscation</vt:lpstr>
      <vt:lpstr>Security Goals Achieved by Cryptographic Obfuscation</vt:lpstr>
      <vt:lpstr>Code obfuscation</vt:lpstr>
      <vt:lpstr>Obfuscation </vt:lpstr>
      <vt:lpstr>Encryption vs Obfuscation</vt:lpstr>
      <vt:lpstr>Encryption vs Obfuscation</vt:lpstr>
      <vt:lpstr>PowerPoint Presentation</vt:lpstr>
      <vt:lpstr>How does obfuscation work?</vt:lpstr>
      <vt:lpstr>Obfuscation techniques- Students should know at least 5 of them</vt:lpstr>
      <vt:lpstr>Obfuscation techniques</vt:lpstr>
      <vt:lpstr>Obfuscation techniques</vt:lpstr>
      <vt:lpstr>Obfuscation techniques</vt:lpstr>
      <vt:lpstr>Reading assignment</vt:lpstr>
      <vt:lpstr>Why obfuscation worked so well for a time in high-profile attacks?</vt:lpstr>
      <vt:lpstr>A real life example 2: Carbanak and FireEye</vt:lpstr>
      <vt:lpstr>PowerPoint Presentation</vt:lpstr>
      <vt:lpstr>Technique used</vt:lpstr>
      <vt:lpstr>Carbanak malware</vt:lpstr>
      <vt:lpstr>References </vt:lpstr>
      <vt:lpstr>Obfuscation applications</vt:lpstr>
      <vt:lpstr>Reading: How to measure obfuscation success</vt:lpstr>
      <vt:lpstr>Advantages of obfuscation</vt:lpstr>
      <vt:lpstr>Disadvantages of obfuscation</vt:lpstr>
      <vt:lpstr>A real life example 3:  Finding and Decoding Multi-Step Obfuscated Malware</vt:lpstr>
      <vt:lpstr>Nslookup.exe</vt:lpstr>
      <vt:lpstr>PowerPoint Presentation</vt:lpstr>
      <vt:lpstr>Trace where the execution came from</vt:lpstr>
      <vt:lpstr>PowerPoint Presentation</vt:lpstr>
      <vt:lpstr>A signed malicious file</vt:lpstr>
      <vt:lpstr>PowerPoint Presentation</vt:lpstr>
      <vt:lpstr>Obfuscated contents of Roccia.xltm</vt:lpstr>
      <vt:lpstr>Deobfuscated contents  of Fu.mp4</vt:lpstr>
      <vt:lpstr>What the malicious code is doing?</vt:lpstr>
      <vt:lpstr>Deobfuscated AutoIT script</vt:lpstr>
      <vt:lpstr>PowerPoint Presentation</vt:lpstr>
      <vt:lpstr>PowerPoint Presentation</vt:lpstr>
      <vt:lpstr>PowerPoint Presentation</vt:lpstr>
      <vt:lpstr>Information stealer code</vt:lpstr>
      <vt:lpstr>Takeaways</vt:lpstr>
      <vt:lpstr>References</vt:lpstr>
      <vt:lpstr>Reading: Quantum Computing</vt:lpstr>
      <vt:lpstr>The Classical vs. Quantum Difference</vt:lpstr>
      <vt:lpstr>Qubits: The Building Blocks</vt:lpstr>
      <vt:lpstr>Quantum Gates and Circuits</vt:lpstr>
      <vt:lpstr>Measurement and Collapse</vt:lpstr>
      <vt:lpstr>Quantum Speedup</vt:lpstr>
      <vt:lpstr>Why Matters for Cryptography? </vt:lpstr>
      <vt:lpstr>Post-Quantum Cryptography (PQC)</vt:lpstr>
      <vt:lpstr>What is Post-Quantum Cryptography (PQC)?</vt:lpstr>
      <vt:lpstr>The Quantum Threat</vt:lpstr>
      <vt:lpstr>Why Post-Quantum Cryptography?</vt:lpstr>
      <vt:lpstr>PowerPoint Presentation</vt:lpstr>
      <vt:lpstr>Applications of PQC</vt:lpstr>
      <vt:lpstr>Strengths of Post-Quantum Cryptography</vt:lpstr>
      <vt:lpstr>PQC Weaknesses and Challenges</vt:lpstr>
      <vt:lpstr>Summary</vt:lpstr>
      <vt:lpstr>PowerPoint Presentation</vt:lpstr>
      <vt:lpstr>Blockchain and Cryptography</vt:lpstr>
      <vt:lpstr>What is blockchain?</vt:lpstr>
      <vt:lpstr>PowerPoint Presentation</vt:lpstr>
      <vt:lpstr>How Blockchain Works — Simplified Example</vt:lpstr>
      <vt:lpstr>Step 1: Create a Transaction</vt:lpstr>
      <vt:lpstr>Step 2: Transactions Are Collected Into a Block</vt:lpstr>
      <vt:lpstr>Step 3: Consensus – Validating the Block</vt:lpstr>
      <vt:lpstr>Step 4: Adding the Block to the Chain</vt:lpstr>
      <vt:lpstr>Step 5: Immutable, Transparent Ledger</vt:lpstr>
      <vt:lpstr>Trace the transaction</vt:lpstr>
      <vt:lpstr>PowerPoint Presentation</vt:lpstr>
      <vt:lpstr>Methods used in Blockchain</vt:lpstr>
      <vt:lpstr>Applications of blockchain</vt:lpstr>
      <vt:lpstr>Strengths</vt:lpstr>
      <vt:lpstr>Weaknesses / Limitations</vt:lpstr>
      <vt:lpstr>Reading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Cryptography</dc:title>
  <dc:creator>Swati Mali</dc:creator>
  <cp:lastModifiedBy>Swati</cp:lastModifiedBy>
  <cp:revision>80</cp:revision>
  <dcterms:created xsi:type="dcterms:W3CDTF">2021-02-11T03:47:51Z</dcterms:created>
  <dcterms:modified xsi:type="dcterms:W3CDTF">2025-11-03T06:43:18Z</dcterms:modified>
</cp:coreProperties>
</file>